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56" r:id="rId4"/>
    <p:sldId id="266" r:id="rId5"/>
    <p:sldId id="267" r:id="rId6"/>
    <p:sldId id="268" r:id="rId7"/>
    <p:sldId id="269" r:id="rId8"/>
    <p:sldId id="287" r:id="rId9"/>
    <p:sldId id="288" r:id="rId10"/>
    <p:sldId id="289" r:id="rId11"/>
    <p:sldId id="272" r:id="rId12"/>
    <p:sldId id="274" r:id="rId13"/>
    <p:sldId id="284" r:id="rId14"/>
    <p:sldId id="285" r:id="rId15"/>
    <p:sldId id="286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5135" autoAdjust="0"/>
  </p:normalViewPr>
  <p:slideViewPr>
    <p:cSldViewPr>
      <p:cViewPr varScale="1">
        <p:scale>
          <a:sx n="83" d="100"/>
          <a:sy n="83" d="100"/>
        </p:scale>
        <p:origin x="-17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E83AC-3367-434C-B919-AD3556C66185}" type="datetimeFigureOut">
              <a:rPr lang="fr-FR" smtClean="0"/>
              <a:pPr/>
              <a:t>05/02/2010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4ADEF-6288-42FF-B484-2DCD7FC8FE3A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ADEF-6288-42FF-B484-2DCD7FC8FE3A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E9A329-9EF6-4A69-969B-9B6D1FADB53B}" type="slidenum">
              <a:rPr lang="fr-BE" smtClean="0"/>
              <a:pPr/>
              <a:t>10</a:t>
            </a:fld>
            <a:endParaRPr lang="fr-B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ADEF-6288-42FF-B484-2DCD7FC8FE3A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804805-552A-403D-9EBB-0602FD216F5D}" type="slidenum">
              <a:rPr lang="fr-BE" smtClean="0"/>
              <a:pPr/>
              <a:t>13</a:t>
            </a:fld>
            <a:endParaRPr lang="fr-B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778FA4-BA5A-4CDB-8046-8883F4ABFFB2}" type="slidenum">
              <a:rPr lang="fr-BE" smtClean="0"/>
              <a:pPr/>
              <a:t>14</a:t>
            </a:fld>
            <a:endParaRPr lang="fr-B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EB9A00-C23A-45C1-95B1-D472088A1422}" type="slidenum">
              <a:rPr lang="fr-BE" smtClean="0"/>
              <a:pPr/>
              <a:t>15</a:t>
            </a:fld>
            <a:endParaRPr lang="fr-B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3183D2-DD7F-44C3-A430-D543F2BFF7F3}" type="slidenum">
              <a:rPr lang="fr-BE" smtClean="0"/>
              <a:pPr/>
              <a:t>16</a:t>
            </a:fld>
            <a:endParaRPr lang="fr-B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A2D543-98C1-4B3B-A233-51A2FDD8CA3C}" type="slidenum">
              <a:rPr lang="fr-BE" smtClean="0"/>
              <a:pPr/>
              <a:t>17</a:t>
            </a:fld>
            <a:endParaRPr lang="fr-B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ADEF-6288-42FF-B484-2DCD7FC8FE3A}" type="slidenum">
              <a:rPr lang="fr-BE" smtClean="0"/>
              <a:pPr/>
              <a:t>19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EB5C84-7559-4F8F-9C8B-165E05AF538A}" type="slidenum">
              <a:rPr lang="fr-BE" smtClean="0"/>
              <a:pPr/>
              <a:t>2</a:t>
            </a:fld>
            <a:endParaRPr lang="fr-B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7FF062-6E2F-4E94-8DDF-92626131F426}" type="slidenum">
              <a:rPr lang="fr-BE" smtClean="0"/>
              <a:pPr/>
              <a:t>3</a:t>
            </a:fld>
            <a:endParaRPr lang="fr-B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21F762-B119-4486-B04D-E62BDB139658}" type="slidenum">
              <a:rPr lang="fr-BE" smtClean="0"/>
              <a:pPr/>
              <a:t>4</a:t>
            </a:fld>
            <a:endParaRPr lang="fr-B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3BD41E-63D1-47A4-99E8-80ED92141A60}" type="slidenum">
              <a:rPr lang="fr-BE" smtClean="0"/>
              <a:pPr/>
              <a:t>5</a:t>
            </a:fld>
            <a:endParaRPr lang="fr-B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endParaRPr lang="fr-BE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804805-552A-403D-9EBB-0602FD216F5D}" type="slidenum">
              <a:rPr lang="fr-BE" smtClean="0"/>
              <a:pPr/>
              <a:t>6</a:t>
            </a:fld>
            <a:endParaRPr lang="fr-B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FAB9D3-AFCA-4CB7-AB21-8460C2FFF021}" type="slidenum">
              <a:rPr lang="fr-BE" smtClean="0"/>
              <a:pPr/>
              <a:t>7</a:t>
            </a:fld>
            <a:endParaRPr lang="fr-B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3BD41E-63D1-47A4-99E8-80ED92141A60}" type="slidenum">
              <a:rPr lang="fr-BE" smtClean="0"/>
              <a:pPr/>
              <a:t>8</a:t>
            </a:fld>
            <a:endParaRPr lang="fr-B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3183D2-DD7F-44C3-A430-D543F2BFF7F3}" type="slidenum">
              <a:rPr lang="fr-BE" smtClean="0"/>
              <a:pPr/>
              <a:t>9</a:t>
            </a:fld>
            <a:endParaRPr lang="fr-B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RISLink2010-PPT-content-01c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1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3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ISLink2010-PPT-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/>
          <a:p>
            <a:r>
              <a:rPr lang="en-US" dirty="0" err="1" smtClean="0"/>
              <a:t>Cardiris</a:t>
            </a:r>
            <a:r>
              <a:rPr lang="en-US" dirty="0" smtClean="0"/>
              <a:t> Corporate 5 for Microsoft Dynamics CRM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/>
          <a:lstStyle/>
          <a:p>
            <a:r>
              <a:rPr lang="en-US" dirty="0" smtClean="0"/>
              <a:t>Scan your business cards directly into Microsoft Dynamics CRM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Cardiris Toolbar for MS Outlook</a:t>
            </a:r>
          </a:p>
        </p:txBody>
      </p:sp>
      <p:pic>
        <p:nvPicPr>
          <p:cNvPr id="12291" name="Picture 4" descr="C:\Users\xgallez\Pictures\to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58" y="1376363"/>
            <a:ext cx="2710962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Users\xgallez\Pictures\to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6212" y="2903538"/>
            <a:ext cx="200318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6474" y="1776414"/>
            <a:ext cx="281060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" descr="image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2954" y="3292475"/>
            <a:ext cx="4085492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rc 7"/>
          <p:cNvSpPr/>
          <p:nvPr/>
        </p:nvSpPr>
        <p:spPr bwMode="auto">
          <a:xfrm>
            <a:off x="5569928" y="2355851"/>
            <a:ext cx="2104292" cy="1928813"/>
          </a:xfrm>
          <a:prstGeom prst="arc">
            <a:avLst>
              <a:gd name="adj1" fmla="val 16200005"/>
              <a:gd name="adj2" fmla="val 20745210"/>
            </a:avLst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fr-BE">
              <a:solidFill>
                <a:srgbClr val="002060"/>
              </a:solidFill>
            </a:endParaRPr>
          </a:p>
        </p:txBody>
      </p:sp>
      <p:sp>
        <p:nvSpPr>
          <p:cNvPr id="9" name="Arc 8"/>
          <p:cNvSpPr/>
          <p:nvPr/>
        </p:nvSpPr>
        <p:spPr bwMode="auto">
          <a:xfrm>
            <a:off x="3288323" y="2719389"/>
            <a:ext cx="4536831" cy="2198687"/>
          </a:xfrm>
          <a:prstGeom prst="arc">
            <a:avLst>
              <a:gd name="adj1" fmla="val 21581933"/>
              <a:gd name="adj2" fmla="val 4560843"/>
            </a:avLst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fr-BE">
              <a:solidFill>
                <a:srgbClr val="002060"/>
              </a:solidFill>
            </a:endParaRPr>
          </a:p>
        </p:txBody>
      </p:sp>
      <p:sp>
        <p:nvSpPr>
          <p:cNvPr id="10" name="Arc 9"/>
          <p:cNvSpPr/>
          <p:nvPr/>
        </p:nvSpPr>
        <p:spPr bwMode="auto">
          <a:xfrm>
            <a:off x="1849316" y="2055813"/>
            <a:ext cx="2652346" cy="1928812"/>
          </a:xfrm>
          <a:prstGeom prst="arc">
            <a:avLst>
              <a:gd name="adj1" fmla="val 16200005"/>
              <a:gd name="adj2" fmla="val 18286976"/>
            </a:avLst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fr-BE">
              <a:solidFill>
                <a:srgbClr val="002060"/>
              </a:solidFill>
            </a:endParaRPr>
          </a:p>
        </p:txBody>
      </p:sp>
      <p:sp>
        <p:nvSpPr>
          <p:cNvPr id="12298" name="Rounded Rectangle 10"/>
          <p:cNvSpPr>
            <a:spLocks noChangeArrowheads="1"/>
          </p:cNvSpPr>
          <p:nvPr/>
        </p:nvSpPr>
        <p:spPr bwMode="auto">
          <a:xfrm>
            <a:off x="589085" y="1912938"/>
            <a:ext cx="2486758" cy="293687"/>
          </a:xfrm>
          <a:prstGeom prst="roundRect">
            <a:avLst>
              <a:gd name="adj" fmla="val 12653"/>
            </a:avLst>
          </a:prstGeom>
          <a:solidFill>
            <a:srgbClr val="FFCC66">
              <a:alpha val="14902"/>
            </a:srgbClr>
          </a:solidFill>
          <a:ln w="19050" algn="ctr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How to face your major challenge: </a:t>
            </a:r>
            <a:br>
              <a:rPr lang="en-US" sz="2400" dirty="0" smtClean="0"/>
            </a:br>
            <a:r>
              <a:rPr lang="en-US" sz="2400" dirty="0" smtClean="0"/>
              <a:t>Do more with less, while reducing your carbon footprint </a:t>
            </a:r>
            <a:endParaRPr lang="en-US" sz="2400" dirty="0"/>
          </a:p>
        </p:txBody>
      </p:sp>
      <p:pic>
        <p:nvPicPr>
          <p:cNvPr id="6" name="Picture 5" descr="IRIS-label-DoMoreWithL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5572140"/>
            <a:ext cx="1553757" cy="1008000"/>
          </a:xfrm>
          <a:prstGeom prst="rect">
            <a:avLst/>
          </a:prstGeom>
        </p:spPr>
      </p:pic>
      <p:pic>
        <p:nvPicPr>
          <p:cNvPr id="7" name="Picture 6" descr="IRIS-green-lab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5848" y="5572140"/>
            <a:ext cx="1651748" cy="107157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8345118" cy="3143272"/>
          </a:xfrm>
        </p:spPr>
        <p:txBody>
          <a:bodyPr>
            <a:normAutofit fontScale="85000" lnSpcReduction="20000"/>
          </a:bodyPr>
          <a:lstStyle/>
          <a:p>
            <a:r>
              <a:rPr lang="fr-BE" dirty="0" smtClean="0"/>
              <a:t>No </a:t>
            </a:r>
            <a:r>
              <a:rPr lang="fr-BE" dirty="0" err="1" smtClean="0"/>
              <a:t>need</a:t>
            </a:r>
            <a:r>
              <a:rPr lang="fr-BE" dirty="0" smtClean="0"/>
              <a:t> to </a:t>
            </a:r>
            <a:r>
              <a:rPr lang="fr-BE" dirty="0" err="1" smtClean="0"/>
              <a:t>print</a:t>
            </a:r>
            <a:r>
              <a:rPr lang="fr-BE" dirty="0" smtClean="0"/>
              <a:t> </a:t>
            </a:r>
            <a:r>
              <a:rPr lang="fr-BE" dirty="0" err="1" smtClean="0"/>
              <a:t>your</a:t>
            </a:r>
            <a:r>
              <a:rPr lang="fr-BE" dirty="0" smtClean="0"/>
              <a:t> business </a:t>
            </a:r>
            <a:r>
              <a:rPr lang="fr-BE" dirty="0" err="1" smtClean="0"/>
              <a:t>card</a:t>
            </a:r>
            <a:r>
              <a:rPr lang="fr-BE" dirty="0" smtClean="0"/>
              <a:t> a </a:t>
            </a:r>
            <a:r>
              <a:rPr lang="fr-BE" dirty="0" err="1" smtClean="0"/>
              <a:t>hundred</a:t>
            </a:r>
            <a:r>
              <a:rPr lang="fr-BE" dirty="0" smtClean="0"/>
              <a:t> times </a:t>
            </a:r>
            <a:r>
              <a:rPr lang="fr-BE" dirty="0" err="1" smtClean="0"/>
              <a:t>nor</a:t>
            </a:r>
            <a:r>
              <a:rPr lang="fr-BE" dirty="0" smtClean="0"/>
              <a:t> to </a:t>
            </a:r>
            <a:r>
              <a:rPr lang="fr-BE" dirty="0" err="1" smtClean="0"/>
              <a:t>keep</a:t>
            </a:r>
            <a:r>
              <a:rPr lang="fr-BE" dirty="0" smtClean="0"/>
              <a:t> </a:t>
            </a:r>
            <a:r>
              <a:rPr lang="fr-BE" dirty="0" err="1" smtClean="0"/>
              <a:t>other’s</a:t>
            </a:r>
            <a:r>
              <a:rPr lang="fr-BE" dirty="0" smtClean="0"/>
              <a:t> business </a:t>
            </a:r>
            <a:r>
              <a:rPr lang="fr-BE" dirty="0" err="1" smtClean="0"/>
              <a:t>cards</a:t>
            </a:r>
            <a:r>
              <a:rPr lang="fr-BE" dirty="0" smtClean="0"/>
              <a:t>. </a:t>
            </a:r>
            <a:r>
              <a:rPr lang="fr-BE" dirty="0" err="1" smtClean="0"/>
              <a:t>Instead</a:t>
            </a:r>
            <a:r>
              <a:rPr lang="fr-BE" dirty="0" smtClean="0"/>
              <a:t>:</a:t>
            </a:r>
          </a:p>
          <a:p>
            <a:endParaRPr lang="fr-BE" dirty="0" smtClean="0"/>
          </a:p>
          <a:p>
            <a:pPr lvl="1"/>
            <a:r>
              <a:rPr lang="fr-BE" i="1" dirty="0" smtClean="0"/>
              <a:t>Scan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IRISCard</a:t>
            </a:r>
            <a:r>
              <a:rPr lang="fr-BE" dirty="0" smtClean="0"/>
              <a:t> </a:t>
            </a:r>
            <a:r>
              <a:rPr lang="fr-BE" dirty="0" err="1" smtClean="0"/>
              <a:t>Anywhere</a:t>
            </a:r>
            <a:endParaRPr lang="fr-BE" dirty="0" smtClean="0"/>
          </a:p>
          <a:p>
            <a:pPr lvl="1"/>
            <a:endParaRPr lang="fr-BE" dirty="0" smtClean="0"/>
          </a:p>
          <a:p>
            <a:pPr lvl="1"/>
            <a:r>
              <a:rPr lang="fr-BE" i="1" dirty="0" err="1" smtClean="0"/>
              <a:t>Recognize</a:t>
            </a:r>
            <a:endParaRPr lang="fr-BE" i="1" dirty="0" smtClean="0"/>
          </a:p>
          <a:p>
            <a:pPr lvl="1"/>
            <a:endParaRPr lang="fr-BE" dirty="0" smtClean="0"/>
          </a:p>
          <a:p>
            <a:pPr lvl="1"/>
            <a:r>
              <a:rPr lang="fr-BE" i="1" dirty="0" err="1" smtClean="0"/>
              <a:t>Share</a:t>
            </a:r>
            <a:r>
              <a:rPr lang="fr-BE" dirty="0" smtClean="0"/>
              <a:t> on </a:t>
            </a:r>
            <a:r>
              <a:rPr lang="fr-BE" dirty="0" err="1" smtClean="0"/>
              <a:t>your</a:t>
            </a:r>
            <a:r>
              <a:rPr lang="fr-BE" dirty="0" smtClean="0"/>
              <a:t> Microsoft Dynamics CRM server</a:t>
            </a:r>
          </a:p>
          <a:p>
            <a:endParaRPr lang="fr-BE" dirty="0" smtClean="0"/>
          </a:p>
          <a:p>
            <a:pPr>
              <a:buNone/>
            </a:pPr>
            <a:endParaRPr lang="fr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ISLink2010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/>
          <a:p>
            <a:r>
              <a:rPr lang="fr-BE" dirty="0" err="1" smtClean="0"/>
              <a:t>Reference</a:t>
            </a:r>
            <a:r>
              <a:rPr lang="fr-BE" dirty="0" smtClean="0"/>
              <a:t> </a:t>
            </a:r>
            <a:r>
              <a:rPr lang="fr-BE" dirty="0" err="1" smtClean="0"/>
              <a:t>slides</a:t>
            </a:r>
            <a:r>
              <a:rPr lang="fr-BE" dirty="0" smtClean="0"/>
              <a:t> – </a:t>
            </a:r>
            <a:r>
              <a:rPr lang="fr-BE" dirty="0" err="1" smtClean="0"/>
              <a:t>Cardiris</a:t>
            </a:r>
            <a:r>
              <a:rPr lang="fr-BE" dirty="0" smtClean="0"/>
              <a:t> 5 </a:t>
            </a:r>
            <a:r>
              <a:rPr lang="fr-BE" dirty="0" err="1" smtClean="0"/>
              <a:t>screenshots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0693" y="1785939"/>
            <a:ext cx="486800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mtClean="0"/>
              <a:t>Cardiris 5 – Recognize, Organize &amp; Edit</a:t>
            </a: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1364274" y="1444626"/>
            <a:ext cx="2242038" cy="1021556"/>
            <a:chOff x="1599688" y="1285860"/>
            <a:chExt cx="2428892" cy="1022577"/>
          </a:xfrm>
        </p:grpSpPr>
        <p:pic>
          <p:nvPicPr>
            <p:cNvPr id="8223" name="Picture 8" descr="C:\Users\xgallez\Pictures\tot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99688" y="1406283"/>
              <a:ext cx="565138" cy="474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4" name="Rounded Rectangle 15"/>
            <p:cNvSpPr>
              <a:spLocks noChangeArrowheads="1"/>
            </p:cNvSpPr>
            <p:nvPr/>
          </p:nvSpPr>
          <p:spPr bwMode="auto">
            <a:xfrm>
              <a:off x="2238356" y="1285860"/>
              <a:ext cx="1790224" cy="1022577"/>
            </a:xfrm>
            <a:prstGeom prst="roundRect">
              <a:avLst>
                <a:gd name="adj" fmla="val 16667"/>
              </a:avLst>
            </a:prstGeom>
            <a:solidFill>
              <a:srgbClr val="92D050">
                <a:alpha val="25098"/>
              </a:srgbClr>
            </a:solidFill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/>
                <a:t>Recognize</a:t>
              </a:r>
            </a:p>
            <a:p>
              <a:r>
                <a:rPr lang="fr-BE"/>
                <a:t>(218 countries)</a:t>
              </a: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375139" y="2547939"/>
            <a:ext cx="2244969" cy="714375"/>
            <a:chOff x="452406" y="2285992"/>
            <a:chExt cx="2433166" cy="715089"/>
          </a:xfrm>
        </p:grpSpPr>
        <p:pic>
          <p:nvPicPr>
            <p:cNvPr id="8221" name="Picture 7" descr="C:\Users\xgallez\Pictures\tot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2406" y="2382301"/>
              <a:ext cx="566009" cy="522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2" name="Rounded Rectangle 18"/>
            <p:cNvSpPr>
              <a:spLocks noChangeArrowheads="1"/>
            </p:cNvSpPr>
            <p:nvPr/>
          </p:nvSpPr>
          <p:spPr bwMode="auto">
            <a:xfrm>
              <a:off x="1095348" y="2285992"/>
              <a:ext cx="1790224" cy="715089"/>
            </a:xfrm>
            <a:prstGeom prst="roundRect">
              <a:avLst>
                <a:gd name="adj" fmla="val 16667"/>
              </a:avLst>
            </a:prstGeom>
            <a:solidFill>
              <a:srgbClr val="92D050">
                <a:alpha val="25098"/>
              </a:srgbClr>
            </a:solidFill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/>
                <a:t>Duplicates</a:t>
              </a:r>
            </a:p>
            <a:p>
              <a:r>
                <a:rPr lang="fr-BE"/>
                <a:t>Management</a:t>
              </a:r>
            </a:p>
          </p:txBody>
        </p:sp>
      </p:grpSp>
      <p:sp>
        <p:nvSpPr>
          <p:cNvPr id="8198" name="Rounded Rectangle 19"/>
          <p:cNvSpPr>
            <a:spLocks noChangeArrowheads="1"/>
          </p:cNvSpPr>
          <p:nvPr/>
        </p:nvSpPr>
        <p:spPr bwMode="auto">
          <a:xfrm>
            <a:off x="1377461" y="3609976"/>
            <a:ext cx="1652954" cy="714375"/>
          </a:xfrm>
          <a:prstGeom prst="roundRect">
            <a:avLst>
              <a:gd name="adj" fmla="val 16667"/>
            </a:avLst>
          </a:prstGeom>
          <a:solidFill>
            <a:srgbClr val="92D050">
              <a:alpha val="25098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fr-BE"/>
              <a:t>Up to three images</a:t>
            </a:r>
          </a:p>
        </p:txBody>
      </p:sp>
      <p:sp>
        <p:nvSpPr>
          <p:cNvPr id="8199" name="Rounded Rectangle 21"/>
          <p:cNvSpPr>
            <a:spLocks noChangeArrowheads="1"/>
          </p:cNvSpPr>
          <p:nvPr/>
        </p:nvSpPr>
        <p:spPr bwMode="auto">
          <a:xfrm>
            <a:off x="6554666" y="1285875"/>
            <a:ext cx="2419350" cy="407988"/>
          </a:xfrm>
          <a:prstGeom prst="roundRect">
            <a:avLst>
              <a:gd name="adj" fmla="val 16667"/>
            </a:avLst>
          </a:prstGeom>
          <a:solidFill>
            <a:srgbClr val="92D050">
              <a:alpha val="25098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fr-BE"/>
              <a:t>Regular (OCR) fields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372958" y="5759451"/>
            <a:ext cx="2202473" cy="714375"/>
            <a:chOff x="7072362" y="5715016"/>
            <a:chExt cx="2385506" cy="715089"/>
          </a:xfrm>
        </p:grpSpPr>
        <p:pic>
          <p:nvPicPr>
            <p:cNvPr id="8219" name="Picture 6" descr="C:\Users\xgallez\Pictures\tot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72362" y="5841761"/>
              <a:ext cx="500066" cy="46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0" name="Rounded Rectangle 22"/>
            <p:cNvSpPr>
              <a:spLocks noChangeArrowheads="1"/>
            </p:cNvSpPr>
            <p:nvPr/>
          </p:nvSpPr>
          <p:spPr bwMode="auto">
            <a:xfrm>
              <a:off x="7667644" y="5715016"/>
              <a:ext cx="1790224" cy="715089"/>
            </a:xfrm>
            <a:prstGeom prst="roundRect">
              <a:avLst>
                <a:gd name="adj" fmla="val 16667"/>
              </a:avLst>
            </a:prstGeom>
            <a:solidFill>
              <a:srgbClr val="92D050">
                <a:alpha val="25098"/>
              </a:srgbClr>
            </a:solidFill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/>
                <a:t>Custom fields</a:t>
              </a:r>
            </a:p>
            <a:p>
              <a:r>
                <a:rPr lang="fr-BE"/>
                <a:t>Categories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72916" y="4643438"/>
            <a:ext cx="3232638" cy="1357312"/>
            <a:chOff x="158912" y="3980973"/>
            <a:chExt cx="3501790" cy="1357322"/>
          </a:xfrm>
        </p:grpSpPr>
        <p:pic>
          <p:nvPicPr>
            <p:cNvPr id="8217" name="Picture 5" descr="C:\Users\xgallez\Pictures\tot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8912" y="4056681"/>
              <a:ext cx="531133" cy="490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8" name="Rounded Rectangle 23"/>
            <p:cNvSpPr>
              <a:spLocks noChangeArrowheads="1"/>
            </p:cNvSpPr>
            <p:nvPr/>
          </p:nvSpPr>
          <p:spPr bwMode="auto">
            <a:xfrm>
              <a:off x="803182" y="3980973"/>
              <a:ext cx="2857520" cy="1357322"/>
            </a:xfrm>
            <a:prstGeom prst="roundRect">
              <a:avLst>
                <a:gd name="adj" fmla="val 16667"/>
              </a:avLst>
            </a:prstGeom>
            <a:solidFill>
              <a:srgbClr val="92D050">
                <a:alpha val="25098"/>
              </a:srgbClr>
            </a:solidFill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fr-BE"/>
                <a:t>Advanced processing:</a:t>
              </a:r>
            </a:p>
            <a:p>
              <a:pPr algn="l">
                <a:buFont typeface="Arial" charset="0"/>
                <a:buChar char="•"/>
              </a:pPr>
              <a:r>
                <a:rPr lang="fr-BE"/>
                <a:t> On-the-fly OCR</a:t>
              </a:r>
            </a:p>
            <a:p>
              <a:pPr algn="l">
                <a:buFont typeface="Arial" charset="0"/>
                <a:buChar char="•"/>
              </a:pPr>
              <a:r>
                <a:rPr lang="fr-BE"/>
                <a:t> Drag-and-drop OCR</a:t>
              </a:r>
            </a:p>
            <a:p>
              <a:pPr algn="l">
                <a:buFont typeface="Arial" charset="0"/>
                <a:buChar char="•"/>
              </a:pPr>
              <a:r>
                <a:rPr lang="fr-BE"/>
                <a:t> Image processing</a:t>
              </a:r>
            </a:p>
          </p:txBody>
        </p:sp>
      </p:grpSp>
      <p:cxnSp>
        <p:nvCxnSpPr>
          <p:cNvPr id="8202" name="Straight Arrow Connector 26"/>
          <p:cNvCxnSpPr>
            <a:cxnSpLocks noChangeShapeType="1"/>
            <a:stCxn id="8203" idx="0"/>
            <a:endCxn id="8199" idx="2"/>
          </p:cNvCxnSpPr>
          <p:nvPr/>
        </p:nvCxnSpPr>
        <p:spPr bwMode="auto">
          <a:xfrm rot="5400000" flipH="1" flipV="1">
            <a:off x="7222576" y="1883203"/>
            <a:ext cx="731837" cy="353158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/>
            <a:tailEnd type="arrow" w="med" len="med"/>
          </a:ln>
        </p:spPr>
      </p:cxnSp>
      <p:sp>
        <p:nvSpPr>
          <p:cNvPr id="8203" name="Rounded Rectangle 32"/>
          <p:cNvSpPr>
            <a:spLocks noChangeArrowheads="1"/>
          </p:cNvSpPr>
          <p:nvPr/>
        </p:nvSpPr>
        <p:spPr bwMode="auto">
          <a:xfrm>
            <a:off x="6226420" y="2425700"/>
            <a:ext cx="2369526" cy="1893888"/>
          </a:xfrm>
          <a:prstGeom prst="roundRect">
            <a:avLst>
              <a:gd name="adj" fmla="val 5708"/>
            </a:avLst>
          </a:prstGeom>
          <a:solidFill>
            <a:srgbClr val="92D050">
              <a:alpha val="14902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8204" name="Rounded Rectangle 33"/>
          <p:cNvSpPr>
            <a:spLocks noChangeArrowheads="1"/>
          </p:cNvSpPr>
          <p:nvPr/>
        </p:nvSpPr>
        <p:spPr bwMode="auto">
          <a:xfrm>
            <a:off x="6229351" y="4348163"/>
            <a:ext cx="2369526" cy="671512"/>
          </a:xfrm>
          <a:prstGeom prst="roundRect">
            <a:avLst>
              <a:gd name="adj" fmla="val 12653"/>
            </a:avLst>
          </a:prstGeom>
          <a:solidFill>
            <a:srgbClr val="92D050">
              <a:alpha val="14902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cxnSp>
        <p:nvCxnSpPr>
          <p:cNvPr id="8205" name="Straight Arrow Connector 36"/>
          <p:cNvCxnSpPr>
            <a:cxnSpLocks noChangeShapeType="1"/>
            <a:stCxn id="8204" idx="2"/>
            <a:endCxn id="8220" idx="0"/>
          </p:cNvCxnSpPr>
          <p:nvPr/>
        </p:nvCxnSpPr>
        <p:spPr bwMode="auto">
          <a:xfrm rot="16200000" flipH="1">
            <a:off x="7212013" y="5222509"/>
            <a:ext cx="739775" cy="334108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/>
            <a:tailEnd type="arrow" w="med" len="med"/>
          </a:ln>
        </p:spPr>
      </p:cxnSp>
      <p:sp>
        <p:nvSpPr>
          <p:cNvPr id="8206" name="Rounded Rectangle 41"/>
          <p:cNvSpPr>
            <a:spLocks noChangeArrowheads="1"/>
          </p:cNvSpPr>
          <p:nvPr/>
        </p:nvSpPr>
        <p:spPr bwMode="auto">
          <a:xfrm>
            <a:off x="3830516" y="4192588"/>
            <a:ext cx="2284535" cy="258762"/>
          </a:xfrm>
          <a:prstGeom prst="roundRect">
            <a:avLst>
              <a:gd name="adj" fmla="val 12653"/>
            </a:avLst>
          </a:prstGeom>
          <a:solidFill>
            <a:srgbClr val="92D050">
              <a:alpha val="14902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cxnSp>
        <p:nvCxnSpPr>
          <p:cNvPr id="8207" name="Straight Arrow Connector 43"/>
          <p:cNvCxnSpPr>
            <a:cxnSpLocks noChangeShapeType="1"/>
            <a:stCxn id="8206" idx="1"/>
            <a:endCxn id="8218" idx="3"/>
          </p:cNvCxnSpPr>
          <p:nvPr/>
        </p:nvCxnSpPr>
        <p:spPr bwMode="auto">
          <a:xfrm rot="10800000" flipV="1">
            <a:off x="3405554" y="4321176"/>
            <a:ext cx="424962" cy="1001713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/>
            <a:tailEnd type="arrow" w="med" len="med"/>
          </a:ln>
        </p:spPr>
      </p:cxnSp>
      <p:sp>
        <p:nvSpPr>
          <p:cNvPr id="8208" name="Rounded Rectangle 48"/>
          <p:cNvSpPr>
            <a:spLocks noChangeArrowheads="1"/>
          </p:cNvSpPr>
          <p:nvPr/>
        </p:nvSpPr>
        <p:spPr bwMode="auto">
          <a:xfrm>
            <a:off x="4088423" y="5759451"/>
            <a:ext cx="1652954" cy="714375"/>
          </a:xfrm>
          <a:prstGeom prst="roundRect">
            <a:avLst>
              <a:gd name="adj" fmla="val 16667"/>
            </a:avLst>
          </a:prstGeom>
          <a:solidFill>
            <a:srgbClr val="92D050">
              <a:alpha val="25098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fr-BE"/>
              <a:t>Add notes (auto)</a:t>
            </a:r>
          </a:p>
        </p:txBody>
      </p:sp>
      <p:sp>
        <p:nvSpPr>
          <p:cNvPr id="8209" name="Oval 49"/>
          <p:cNvSpPr>
            <a:spLocks noChangeArrowheads="1"/>
          </p:cNvSpPr>
          <p:nvPr/>
        </p:nvSpPr>
        <p:spPr bwMode="auto">
          <a:xfrm>
            <a:off x="4909039" y="4833939"/>
            <a:ext cx="215412" cy="230187"/>
          </a:xfrm>
          <a:prstGeom prst="ellipse">
            <a:avLst/>
          </a:prstGeom>
          <a:solidFill>
            <a:srgbClr val="008000"/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cxnSp>
        <p:nvCxnSpPr>
          <p:cNvPr id="8210" name="Straight Arrow Connector 51"/>
          <p:cNvCxnSpPr>
            <a:cxnSpLocks noChangeShapeType="1"/>
            <a:stCxn id="8209" idx="4"/>
            <a:endCxn id="8208" idx="0"/>
          </p:cNvCxnSpPr>
          <p:nvPr/>
        </p:nvCxnSpPr>
        <p:spPr bwMode="auto">
          <a:xfrm rot="5400000">
            <a:off x="4618526" y="5360500"/>
            <a:ext cx="695325" cy="102577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/>
            <a:tailEnd type="arrow" w="med" len="med"/>
          </a:ln>
        </p:spPr>
      </p:cxnSp>
      <p:sp>
        <p:nvSpPr>
          <p:cNvPr id="8211" name="Rounded Rectangle 55"/>
          <p:cNvSpPr>
            <a:spLocks noChangeArrowheads="1"/>
          </p:cNvSpPr>
          <p:nvPr/>
        </p:nvSpPr>
        <p:spPr bwMode="auto">
          <a:xfrm>
            <a:off x="3815862" y="2432050"/>
            <a:ext cx="2394438" cy="1728788"/>
          </a:xfrm>
          <a:prstGeom prst="roundRect">
            <a:avLst>
              <a:gd name="adj" fmla="val 5639"/>
            </a:avLst>
          </a:prstGeom>
          <a:solidFill>
            <a:srgbClr val="92D050">
              <a:alpha val="14902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8212" name="Rounded Rectangle 56"/>
          <p:cNvSpPr>
            <a:spLocks noChangeArrowheads="1"/>
          </p:cNvSpPr>
          <p:nvPr/>
        </p:nvSpPr>
        <p:spPr bwMode="auto">
          <a:xfrm>
            <a:off x="4246685" y="2208214"/>
            <a:ext cx="249115" cy="236537"/>
          </a:xfrm>
          <a:prstGeom prst="roundRect">
            <a:avLst>
              <a:gd name="adj" fmla="val 12653"/>
            </a:avLst>
          </a:prstGeom>
          <a:solidFill>
            <a:srgbClr val="92D050">
              <a:alpha val="14902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8213" name="Rounded Rectangle 57"/>
          <p:cNvSpPr>
            <a:spLocks noChangeArrowheads="1"/>
          </p:cNvSpPr>
          <p:nvPr/>
        </p:nvSpPr>
        <p:spPr bwMode="auto">
          <a:xfrm>
            <a:off x="4900246" y="2049464"/>
            <a:ext cx="2058866" cy="217487"/>
          </a:xfrm>
          <a:prstGeom prst="roundRect">
            <a:avLst>
              <a:gd name="adj" fmla="val 12653"/>
            </a:avLst>
          </a:prstGeom>
          <a:solidFill>
            <a:srgbClr val="92D050">
              <a:alpha val="14902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cxnSp>
        <p:nvCxnSpPr>
          <p:cNvPr id="8214" name="Straight Arrow Connector 59"/>
          <p:cNvCxnSpPr>
            <a:cxnSpLocks noChangeShapeType="1"/>
            <a:stCxn id="8213" idx="1"/>
            <a:endCxn id="8224" idx="3"/>
          </p:cNvCxnSpPr>
          <p:nvPr/>
        </p:nvCxnSpPr>
        <p:spPr bwMode="auto">
          <a:xfrm rot="10800000">
            <a:off x="3606312" y="1955404"/>
            <a:ext cx="1293934" cy="202804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/>
            <a:tailEnd type="arrow" w="med" len="med"/>
          </a:ln>
        </p:spPr>
      </p:cxnSp>
      <p:cxnSp>
        <p:nvCxnSpPr>
          <p:cNvPr id="8215" name="Straight Arrow Connector 62"/>
          <p:cNvCxnSpPr>
            <a:cxnSpLocks noChangeShapeType="1"/>
            <a:stCxn id="8212" idx="1"/>
            <a:endCxn id="8222" idx="3"/>
          </p:cNvCxnSpPr>
          <p:nvPr/>
        </p:nvCxnSpPr>
        <p:spPr bwMode="auto">
          <a:xfrm rot="10800000" flipV="1">
            <a:off x="2620108" y="2325689"/>
            <a:ext cx="1626577" cy="579437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/>
            <a:tailEnd type="arrow" w="med" len="med"/>
          </a:ln>
        </p:spPr>
      </p:cxnSp>
      <p:cxnSp>
        <p:nvCxnSpPr>
          <p:cNvPr id="8216" name="Straight Arrow Connector 65"/>
          <p:cNvCxnSpPr>
            <a:cxnSpLocks noChangeShapeType="1"/>
            <a:stCxn id="8211" idx="1"/>
            <a:endCxn id="8198" idx="3"/>
          </p:cNvCxnSpPr>
          <p:nvPr/>
        </p:nvCxnSpPr>
        <p:spPr bwMode="auto">
          <a:xfrm rot="10800000" flipV="1">
            <a:off x="3030415" y="3297239"/>
            <a:ext cx="785446" cy="669925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mtClean="0"/>
              <a:t>Organize &amp; Edit: Duplicates Management Tool</a:t>
            </a:r>
          </a:p>
        </p:txBody>
      </p:sp>
      <p:pic>
        <p:nvPicPr>
          <p:cNvPr id="9219" name="Picture 3" descr="C:\Users\xgallez\Pictures\to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54" y="1285876"/>
            <a:ext cx="17145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197" y="2786063"/>
            <a:ext cx="6753957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ounded Rectangle 4"/>
          <p:cNvSpPr>
            <a:spLocks noChangeArrowheads="1"/>
          </p:cNvSpPr>
          <p:nvPr/>
        </p:nvSpPr>
        <p:spPr bwMode="auto">
          <a:xfrm>
            <a:off x="1170843" y="2030413"/>
            <a:ext cx="422031" cy="385762"/>
          </a:xfrm>
          <a:prstGeom prst="roundRect">
            <a:avLst>
              <a:gd name="adj" fmla="val 12653"/>
            </a:avLst>
          </a:prstGeom>
          <a:solidFill>
            <a:srgbClr val="92D050">
              <a:alpha val="14902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9222" name="Rounded Rectangle 5"/>
          <p:cNvSpPr>
            <a:spLocks noChangeArrowheads="1"/>
          </p:cNvSpPr>
          <p:nvPr/>
        </p:nvSpPr>
        <p:spPr bwMode="auto">
          <a:xfrm>
            <a:off x="2354874" y="3144838"/>
            <a:ext cx="1907931" cy="373062"/>
          </a:xfrm>
          <a:prstGeom prst="roundRect">
            <a:avLst>
              <a:gd name="adj" fmla="val 12653"/>
            </a:avLst>
          </a:prstGeom>
          <a:solidFill>
            <a:srgbClr val="92D050">
              <a:alpha val="14902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9223" name="Rounded Rectangle 6"/>
          <p:cNvSpPr>
            <a:spLocks noChangeArrowheads="1"/>
          </p:cNvSpPr>
          <p:nvPr/>
        </p:nvSpPr>
        <p:spPr bwMode="auto">
          <a:xfrm>
            <a:off x="2927839" y="1836739"/>
            <a:ext cx="2420815" cy="407987"/>
          </a:xfrm>
          <a:prstGeom prst="roundRect">
            <a:avLst>
              <a:gd name="adj" fmla="val 16667"/>
            </a:avLst>
          </a:prstGeom>
          <a:solidFill>
            <a:srgbClr val="92D050">
              <a:alpha val="25098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fr-BE"/>
              <a:t>Select « key » fields</a:t>
            </a:r>
          </a:p>
        </p:txBody>
      </p:sp>
      <p:cxnSp>
        <p:nvCxnSpPr>
          <p:cNvPr id="9224" name="Straight Arrow Connector 8"/>
          <p:cNvCxnSpPr>
            <a:cxnSpLocks noChangeShapeType="1"/>
            <a:stCxn id="9222" idx="0"/>
            <a:endCxn id="9223" idx="2"/>
          </p:cNvCxnSpPr>
          <p:nvPr/>
        </p:nvCxnSpPr>
        <p:spPr bwMode="auto">
          <a:xfrm rot="5400000" flipH="1" flipV="1">
            <a:off x="3273486" y="2280078"/>
            <a:ext cx="900113" cy="829408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/>
            <a:tailEnd type="arrow" w="med" len="med"/>
          </a:ln>
        </p:spPr>
      </p:cxnSp>
      <p:sp>
        <p:nvSpPr>
          <p:cNvPr id="12" name="Arc 11"/>
          <p:cNvSpPr/>
          <p:nvPr/>
        </p:nvSpPr>
        <p:spPr bwMode="auto">
          <a:xfrm>
            <a:off x="496766" y="2230438"/>
            <a:ext cx="2302119" cy="1928812"/>
          </a:xfrm>
          <a:prstGeom prst="arc">
            <a:avLst>
              <a:gd name="adj1" fmla="val 16200005"/>
              <a:gd name="adj2" fmla="val 20326263"/>
            </a:avLst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fr-BE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mtClean="0"/>
              <a:t>Organize &amp; Edit: Duplicates Management Tool</a:t>
            </a:r>
          </a:p>
        </p:txBody>
      </p:sp>
      <p:pic>
        <p:nvPicPr>
          <p:cNvPr id="10243" name="Picture 4" descr="C:\Users\xgallez\Pictures\to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736" y="4556126"/>
            <a:ext cx="381879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C:\Users\xgallez\Pictures\to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474" y="1428751"/>
            <a:ext cx="5073162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:\Users\xgallez\Pictures\tot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197" y="3503613"/>
            <a:ext cx="409428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CRM Export: for </a:t>
            </a:r>
            <a:r>
              <a:rPr lang="fr-BE" b="1" u="sng" smtClean="0"/>
              <a:t>your</a:t>
            </a:r>
            <a:r>
              <a:rPr lang="fr-BE" smtClean="0"/>
              <a:t> Needs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581" y="1676400"/>
            <a:ext cx="376164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1781" y="1419225"/>
            <a:ext cx="2198077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6696" y="430213"/>
            <a:ext cx="1833196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ounded Rectangle 5"/>
          <p:cNvSpPr>
            <a:spLocks noChangeArrowheads="1"/>
          </p:cNvSpPr>
          <p:nvPr/>
        </p:nvSpPr>
        <p:spPr bwMode="auto">
          <a:xfrm>
            <a:off x="3763108" y="5219701"/>
            <a:ext cx="1737946" cy="409575"/>
          </a:xfrm>
          <a:prstGeom prst="roundRect">
            <a:avLst>
              <a:gd name="adj" fmla="val 16667"/>
            </a:avLst>
          </a:prstGeom>
          <a:solidFill>
            <a:srgbClr val="92D050">
              <a:alpha val="25098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fr-BE"/>
              <a:t>On premise</a:t>
            </a:r>
          </a:p>
        </p:txBody>
      </p:sp>
      <p:sp>
        <p:nvSpPr>
          <p:cNvPr id="13319" name="Rounded Rectangle 6"/>
          <p:cNvSpPr>
            <a:spLocks noChangeArrowheads="1"/>
          </p:cNvSpPr>
          <p:nvPr/>
        </p:nvSpPr>
        <p:spPr bwMode="auto">
          <a:xfrm>
            <a:off x="2274277" y="5729288"/>
            <a:ext cx="1737946" cy="715962"/>
          </a:xfrm>
          <a:prstGeom prst="roundRect">
            <a:avLst>
              <a:gd name="adj" fmla="val 16667"/>
            </a:avLst>
          </a:prstGeom>
          <a:solidFill>
            <a:srgbClr val="92D050">
              <a:alpha val="25098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fr-BE" b="1" u="sng"/>
              <a:t>I</a:t>
            </a:r>
            <a:r>
              <a:rPr lang="fr-BE"/>
              <a:t>nternet </a:t>
            </a:r>
            <a:r>
              <a:rPr lang="fr-BE" b="1" u="sng"/>
              <a:t>F</a:t>
            </a:r>
            <a:r>
              <a:rPr lang="fr-BE"/>
              <a:t>acing </a:t>
            </a:r>
            <a:r>
              <a:rPr lang="fr-BE" b="1" u="sng"/>
              <a:t>D</a:t>
            </a:r>
            <a:r>
              <a:rPr lang="fr-BE"/>
              <a:t>eployment</a:t>
            </a:r>
          </a:p>
        </p:txBody>
      </p:sp>
      <p:cxnSp>
        <p:nvCxnSpPr>
          <p:cNvPr id="13320" name="Straight Arrow Connector 7"/>
          <p:cNvCxnSpPr>
            <a:cxnSpLocks noChangeShapeType="1"/>
            <a:endCxn id="13318" idx="0"/>
          </p:cNvCxnSpPr>
          <p:nvPr/>
        </p:nvCxnSpPr>
        <p:spPr bwMode="auto">
          <a:xfrm rot="16200000" flipH="1">
            <a:off x="3468750" y="4056369"/>
            <a:ext cx="1614487" cy="712177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3321" name="Straight Arrow Connector 10"/>
          <p:cNvCxnSpPr>
            <a:cxnSpLocks noChangeShapeType="1"/>
            <a:endCxn id="13319" idx="0"/>
          </p:cNvCxnSpPr>
          <p:nvPr/>
        </p:nvCxnSpPr>
        <p:spPr bwMode="auto">
          <a:xfrm rot="5400000">
            <a:off x="2591412" y="4430103"/>
            <a:ext cx="1851025" cy="747346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3322" name="Oval 18"/>
          <p:cNvSpPr>
            <a:spLocks noChangeArrowheads="1"/>
          </p:cNvSpPr>
          <p:nvPr/>
        </p:nvSpPr>
        <p:spPr bwMode="auto">
          <a:xfrm>
            <a:off x="514351" y="1576388"/>
            <a:ext cx="407377" cy="519112"/>
          </a:xfrm>
          <a:prstGeom prst="ellipse">
            <a:avLst/>
          </a:prstGeom>
          <a:solidFill>
            <a:srgbClr val="92D050">
              <a:alpha val="25098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fr-BE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13323" name="Oval 19"/>
          <p:cNvSpPr>
            <a:spLocks noChangeArrowheads="1"/>
          </p:cNvSpPr>
          <p:nvPr/>
        </p:nvSpPr>
        <p:spPr bwMode="auto">
          <a:xfrm>
            <a:off x="5564066" y="1308101"/>
            <a:ext cx="407377" cy="519113"/>
          </a:xfrm>
          <a:prstGeom prst="ellipse">
            <a:avLst/>
          </a:prstGeom>
          <a:solidFill>
            <a:srgbClr val="92D050">
              <a:alpha val="25098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fr-BE">
                <a:solidFill>
                  <a:srgbClr val="00800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mtClean="0"/>
              <a:t>CRM Export: Duplicates Management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554" y="2000250"/>
            <a:ext cx="6214697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Oval 3"/>
          <p:cNvSpPr>
            <a:spLocks noChangeArrowheads="1"/>
          </p:cNvSpPr>
          <p:nvPr/>
        </p:nvSpPr>
        <p:spPr bwMode="auto">
          <a:xfrm>
            <a:off x="5117124" y="4913313"/>
            <a:ext cx="723900" cy="519112"/>
          </a:xfrm>
          <a:prstGeom prst="ellipse">
            <a:avLst/>
          </a:prstGeom>
          <a:solidFill>
            <a:srgbClr val="92D050">
              <a:alpha val="25098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BE">
              <a:solidFill>
                <a:srgbClr val="008000"/>
              </a:solidFill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6696" y="430213"/>
            <a:ext cx="1833196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mtClean="0"/>
              <a:t>CRM Export: Duplicates Management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712" y="1370014"/>
            <a:ext cx="6207369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6696" y="430213"/>
            <a:ext cx="1833196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6862" y="2759075"/>
            <a:ext cx="4721469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289" y="1300164"/>
            <a:ext cx="5071696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CRM Export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6696" y="430213"/>
            <a:ext cx="1833196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Cardiris</a:t>
            </a:r>
            <a:r>
              <a:rPr lang="fr-BE" dirty="0" smtClean="0"/>
              <a:t> - </a:t>
            </a:r>
            <a:r>
              <a:rPr lang="fr-BE" dirty="0" err="1" smtClean="0"/>
              <a:t>Overview</a:t>
            </a:r>
            <a:endParaRPr lang="fr-BE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5912" y="1679575"/>
            <a:ext cx="4635011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60485" y="1320800"/>
            <a:ext cx="3897923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BE" sz="2800" kern="0" dirty="0" err="1">
                <a:latin typeface="+mn-lt"/>
              </a:rPr>
              <a:t>Cardiris</a:t>
            </a:r>
            <a:r>
              <a:rPr lang="fr-BE" sz="2800" kern="0" dirty="0">
                <a:latin typeface="+mn-lt"/>
              </a:rPr>
              <a:t> </a:t>
            </a:r>
            <a:r>
              <a:rPr lang="fr-BE" sz="2800" kern="0" dirty="0" smtClean="0">
                <a:latin typeface="+mn-lt"/>
              </a:rPr>
              <a:t> </a:t>
            </a:r>
            <a:r>
              <a:rPr lang="fr-BE" sz="2800" kern="0" dirty="0" err="1">
                <a:latin typeface="+mn-lt"/>
              </a:rPr>
              <a:t>is</a:t>
            </a:r>
            <a:r>
              <a:rPr lang="fr-BE" sz="2800" kern="0" dirty="0">
                <a:latin typeface="+mn-lt"/>
              </a:rPr>
              <a:t> a </a:t>
            </a:r>
            <a:r>
              <a:rPr lang="fr-BE" sz="2800" i="1" u="sng" kern="0" dirty="0">
                <a:latin typeface="+mn-lt"/>
              </a:rPr>
              <a:t>contacts management software </a:t>
            </a:r>
            <a:r>
              <a:rPr lang="fr-BE" sz="2800" kern="0" dirty="0" err="1">
                <a:latin typeface="+mn-lt"/>
              </a:rPr>
              <a:t>fed</a:t>
            </a:r>
            <a:r>
              <a:rPr lang="fr-BE" sz="2800" kern="0" dirty="0">
                <a:latin typeface="+mn-lt"/>
              </a:rPr>
              <a:t> by images of business </a:t>
            </a:r>
            <a:r>
              <a:rPr lang="fr-BE" sz="2800" kern="0" dirty="0" err="1">
                <a:latin typeface="+mn-lt"/>
              </a:rPr>
              <a:t>cards</a:t>
            </a:r>
            <a:endParaRPr lang="fr-BE" sz="2800" kern="0" dirty="0"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BE" sz="2800" kern="0" dirty="0"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BE" sz="2800" kern="0" dirty="0" err="1">
                <a:latin typeface="+mn-lt"/>
              </a:rPr>
              <a:t>Typical</a:t>
            </a:r>
            <a:r>
              <a:rPr lang="fr-BE" sz="2800" kern="0" dirty="0">
                <a:latin typeface="+mn-lt"/>
              </a:rPr>
              <a:t> use of </a:t>
            </a:r>
            <a:r>
              <a:rPr lang="fr-BE" sz="2800" kern="0" dirty="0" err="1">
                <a:latin typeface="+mn-lt"/>
              </a:rPr>
              <a:t>Cardiris</a:t>
            </a:r>
            <a:r>
              <a:rPr lang="fr-BE" sz="2800" kern="0" dirty="0">
                <a:latin typeface="+mn-lt"/>
              </a:rPr>
              <a:t>:</a:t>
            </a:r>
          </a:p>
          <a:p>
            <a:pPr marL="971550" lvl="1" indent="-514350" algn="l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BE" sz="2800" kern="0" dirty="0">
                <a:latin typeface="+mn-lt"/>
              </a:rPr>
              <a:t>Scan</a:t>
            </a:r>
          </a:p>
          <a:p>
            <a:pPr marL="971550" lvl="1" indent="-514350" algn="l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BE" sz="2800" kern="0" dirty="0" err="1">
                <a:latin typeface="+mn-lt"/>
              </a:rPr>
              <a:t>Recognize</a:t>
            </a:r>
            <a:r>
              <a:rPr lang="fr-BE" sz="2800" kern="0" dirty="0">
                <a:latin typeface="+mn-lt"/>
              </a:rPr>
              <a:t>, </a:t>
            </a:r>
            <a:r>
              <a:rPr lang="fr-BE" sz="2800" kern="0" dirty="0" err="1">
                <a:latin typeface="+mn-lt"/>
              </a:rPr>
              <a:t>edit</a:t>
            </a:r>
            <a:r>
              <a:rPr lang="fr-BE" sz="2800" kern="0" dirty="0">
                <a:latin typeface="+mn-lt"/>
              </a:rPr>
              <a:t> and </a:t>
            </a:r>
            <a:r>
              <a:rPr lang="fr-BE" sz="2800" kern="0" dirty="0" err="1">
                <a:latin typeface="+mn-lt"/>
              </a:rPr>
              <a:t>organize</a:t>
            </a:r>
            <a:endParaRPr lang="fr-BE" sz="2800" kern="0" dirty="0">
              <a:latin typeface="+mn-lt"/>
            </a:endParaRPr>
          </a:p>
          <a:p>
            <a:pPr marL="971550" lvl="1" indent="-514350" algn="l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BE" sz="2800" kern="0" dirty="0">
                <a:latin typeface="+mn-lt"/>
              </a:rPr>
              <a:t>Export contact data to </a:t>
            </a:r>
            <a:r>
              <a:rPr lang="fr-BE" sz="2800" kern="0" dirty="0" err="1">
                <a:latin typeface="+mn-lt"/>
              </a:rPr>
              <a:t>your</a:t>
            </a:r>
            <a:r>
              <a:rPr lang="fr-BE" sz="2800" kern="0" dirty="0">
                <a:latin typeface="+mn-lt"/>
              </a:rPr>
              <a:t> favorite contacts manager</a:t>
            </a:r>
          </a:p>
          <a:p>
            <a:pPr marL="971550" lvl="1" indent="-514350" algn="l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BE" sz="2800" kern="0" dirty="0"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BE" sz="2800" kern="0" dirty="0" err="1">
                <a:latin typeface="+mn-lt"/>
              </a:rPr>
              <a:t>Cardiris</a:t>
            </a:r>
            <a:r>
              <a:rPr lang="fr-BE" sz="2800" kern="0" dirty="0">
                <a:latin typeface="+mn-lt"/>
              </a:rPr>
              <a:t> </a:t>
            </a:r>
            <a:r>
              <a:rPr lang="fr-BE" sz="2800" kern="0" dirty="0" smtClean="0">
                <a:latin typeface="+mn-lt"/>
              </a:rPr>
              <a:t>supports </a:t>
            </a:r>
            <a:r>
              <a:rPr lang="fr-BE" sz="2800" kern="0" dirty="0">
                <a:latin typeface="+mn-lt"/>
              </a:rPr>
              <a:t>a </a:t>
            </a:r>
            <a:r>
              <a:rPr lang="fr-BE" sz="2800" kern="0" dirty="0" err="1">
                <a:latin typeface="+mn-lt"/>
              </a:rPr>
              <a:t>wide</a:t>
            </a:r>
            <a:r>
              <a:rPr lang="fr-BE" sz="2800" kern="0" dirty="0">
                <a:latin typeface="+mn-lt"/>
              </a:rPr>
              <a:t> </a:t>
            </a:r>
            <a:r>
              <a:rPr lang="fr-BE" sz="2800" kern="0" dirty="0" err="1">
                <a:latin typeface="+mn-lt"/>
              </a:rPr>
              <a:t>variety</a:t>
            </a:r>
            <a:r>
              <a:rPr lang="fr-BE" sz="2800" kern="0" dirty="0">
                <a:latin typeface="+mn-lt"/>
              </a:rPr>
              <a:t> of scanners:</a:t>
            </a:r>
          </a:p>
          <a:p>
            <a:pPr marL="742950" lvl="1" indent="-28575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BE" sz="2800" kern="0" dirty="0">
                <a:latin typeface="+mn-lt"/>
              </a:rPr>
              <a:t>IRIS scanners (</a:t>
            </a:r>
            <a:r>
              <a:rPr lang="fr-BE" sz="2800" kern="0" dirty="0" err="1">
                <a:latin typeface="+mn-lt"/>
              </a:rPr>
              <a:t>IRISCard</a:t>
            </a:r>
            <a:r>
              <a:rPr lang="fr-BE" sz="2800" kern="0" dirty="0">
                <a:latin typeface="+mn-lt"/>
              </a:rPr>
              <a:t>, </a:t>
            </a:r>
            <a:r>
              <a:rPr lang="fr-BE" sz="2800" kern="0" dirty="0" err="1">
                <a:latin typeface="+mn-lt"/>
              </a:rPr>
              <a:t>IRIScan</a:t>
            </a:r>
            <a:r>
              <a:rPr lang="fr-BE" sz="2800" kern="0" dirty="0">
                <a:latin typeface="+mn-lt"/>
              </a:rPr>
              <a:t>)</a:t>
            </a:r>
          </a:p>
          <a:p>
            <a:pPr marL="742950" lvl="1" indent="-28575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BE" sz="2800" kern="0" dirty="0">
                <a:latin typeface="+mn-lt"/>
              </a:rPr>
              <a:t>Twain scanners</a:t>
            </a:r>
          </a:p>
          <a:p>
            <a:pPr marL="742950" lvl="1" indent="-28575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BE" sz="2800" kern="0" dirty="0" err="1">
                <a:latin typeface="+mn-lt"/>
              </a:rPr>
              <a:t>MFP’s</a:t>
            </a:r>
            <a:endParaRPr lang="fr-BE" sz="2800" kern="0" dirty="0">
              <a:latin typeface="+mn-lt"/>
            </a:endParaRPr>
          </a:p>
          <a:p>
            <a:pPr marL="742950" lvl="1" indent="-285750" algn="l" eaLnBrk="0" hangingPunct="0">
              <a:spcBef>
                <a:spcPct val="20000"/>
              </a:spcBef>
              <a:defRPr/>
            </a:pPr>
            <a:endParaRPr lang="fr-BE" sz="2800" kern="0" dirty="0">
              <a:latin typeface="+mn-lt"/>
            </a:endParaRPr>
          </a:p>
          <a:p>
            <a:pPr marL="285750" indent="-28575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BE" sz="2800" kern="0" dirty="0">
                <a:latin typeface="+mn-lt"/>
              </a:rPr>
              <a:t>GUI: 19 </a:t>
            </a:r>
            <a:r>
              <a:rPr lang="fr-BE" sz="2800" kern="0" dirty="0" err="1" smtClean="0">
                <a:latin typeface="+mn-lt"/>
              </a:rPr>
              <a:t>languages</a:t>
            </a:r>
            <a:r>
              <a:rPr lang="fr-BE" sz="2800" kern="0" dirty="0" smtClean="0">
                <a:latin typeface="+mn-lt"/>
              </a:rPr>
              <a:t> (</a:t>
            </a:r>
            <a:r>
              <a:rPr lang="fr-BE" sz="2800" i="1" kern="0" dirty="0" smtClean="0">
                <a:latin typeface="+mn-lt"/>
              </a:rPr>
              <a:t>in </a:t>
            </a:r>
            <a:r>
              <a:rPr lang="fr-BE" sz="2800" i="1" kern="0" dirty="0" err="1" smtClean="0">
                <a:latin typeface="+mn-lt"/>
              </a:rPr>
              <a:t>Cardiris</a:t>
            </a:r>
            <a:r>
              <a:rPr lang="fr-BE" sz="2800" i="1" kern="0" dirty="0" smtClean="0">
                <a:latin typeface="+mn-lt"/>
              </a:rPr>
              <a:t> 5</a:t>
            </a:r>
            <a:r>
              <a:rPr lang="fr-BE" sz="2800" kern="0" dirty="0" smtClean="0">
                <a:latin typeface="+mn-lt"/>
              </a:rPr>
              <a:t>)</a:t>
            </a:r>
            <a:endParaRPr lang="fr-BE" sz="2800" kern="0" dirty="0">
              <a:latin typeface="+mn-lt"/>
            </a:endParaRPr>
          </a:p>
          <a:p>
            <a:pPr marL="285750" indent="-28575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BE" sz="2800" kern="0" dirty="0"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fr-BE" sz="2800" kern="0" dirty="0"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fr-BE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Cardiris</a:t>
            </a:r>
            <a:r>
              <a:rPr lang="fr-BE" dirty="0" smtClean="0"/>
              <a:t> - </a:t>
            </a:r>
            <a:r>
              <a:rPr lang="fr-BE" dirty="0" err="1" smtClean="0"/>
              <a:t>Branding</a:t>
            </a:r>
            <a:endParaRPr lang="fr-BE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5961185" cy="4589462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Currently available: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Software Cardiris (PC and Mac)</a:t>
            </a:r>
          </a:p>
          <a:p>
            <a:pPr lvl="2">
              <a:buNone/>
              <a:defRPr/>
            </a:pPr>
            <a:r>
              <a:rPr lang="en-US" i="1" dirty="0" smtClean="0"/>
              <a:t>Latest developments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Cardiris 5 for PC</a:t>
            </a:r>
          </a:p>
          <a:p>
            <a:pPr lvl="2">
              <a:defRPr/>
            </a:pPr>
            <a:endParaRPr lang="en-US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Bundled with various scanners</a:t>
            </a:r>
          </a:p>
          <a:p>
            <a:pPr lvl="2">
              <a:defRPr/>
            </a:pPr>
            <a:r>
              <a:rPr lang="en-US" dirty="0" err="1" smtClean="0"/>
              <a:t>IRISCard</a:t>
            </a:r>
            <a:endParaRPr lang="en-US" dirty="0" smtClean="0"/>
          </a:p>
          <a:p>
            <a:pPr lvl="2">
              <a:defRPr/>
            </a:pPr>
            <a:r>
              <a:rPr lang="en-US" dirty="0" err="1" smtClean="0"/>
              <a:t>IRIScan</a:t>
            </a:r>
            <a:endParaRPr lang="en-US" dirty="0" smtClean="0"/>
          </a:p>
          <a:p>
            <a:pPr lvl="2">
              <a:defRPr/>
            </a:pPr>
            <a:endParaRPr lang="en-US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OEM (several solutions)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lnSpc>
                <a:spcPct val="120000"/>
              </a:lnSpc>
              <a:buNone/>
              <a:defRPr/>
            </a:pPr>
            <a:r>
              <a:rPr lang="en-US" i="1" dirty="0" smtClean="0"/>
              <a:t>Business card recognition technology is also available in </a:t>
            </a:r>
            <a:r>
              <a:rPr lang="en-US" i="1" dirty="0" err="1" smtClean="0"/>
              <a:t>Readiris</a:t>
            </a:r>
            <a:r>
              <a:rPr lang="en-US" i="1" dirty="0" smtClean="0"/>
              <a:t> CE 12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500694" y="2500306"/>
            <a:ext cx="1211163" cy="1317645"/>
            <a:chOff x="7060421" y="4662631"/>
            <a:chExt cx="1514972" cy="1634979"/>
          </a:xfrm>
        </p:grpSpPr>
        <p:pic>
          <p:nvPicPr>
            <p:cNvPr id="5134" name="Picture 6" descr="C:\Users\xgallez\Pictures\tot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60421" y="5214950"/>
              <a:ext cx="1514972" cy="1082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5314" y="4662631"/>
              <a:ext cx="1465186" cy="48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429388" y="1071546"/>
            <a:ext cx="1246711" cy="1448130"/>
            <a:chOff x="6953264" y="1345630"/>
            <a:chExt cx="1559394" cy="1797618"/>
          </a:xfrm>
        </p:grpSpPr>
        <p:pic>
          <p:nvPicPr>
            <p:cNvPr id="5132" name="Picture 2" descr="C:\Users\xgallez\Pictures\tot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73589" y="1428736"/>
              <a:ext cx="1318745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3" name="Picture 3" descr="C:\Users\xgallez\Pictures\tot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53264" y="1345630"/>
              <a:ext cx="1559394" cy="368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669823" y="928669"/>
            <a:ext cx="1171807" cy="1654093"/>
            <a:chOff x="4220407" y="2714620"/>
            <a:chExt cx="1465186" cy="2052315"/>
          </a:xfrm>
        </p:grpSpPr>
        <p:pic>
          <p:nvPicPr>
            <p:cNvPr id="5130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20407" y="2714620"/>
              <a:ext cx="1465186" cy="48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2" descr="C:\Users\xgallez\Pictures\toto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16660" y="2974427"/>
              <a:ext cx="1272681" cy="1792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929454" y="3286124"/>
            <a:ext cx="1993970" cy="1074284"/>
            <a:chOff x="5149895" y="3592953"/>
            <a:chExt cx="3679975" cy="2484386"/>
          </a:xfrm>
        </p:grpSpPr>
        <p:sp>
          <p:nvSpPr>
            <p:cNvPr id="17" name="Rounded Rectangle 17"/>
            <p:cNvSpPr>
              <a:spLocks noChangeArrowheads="1"/>
            </p:cNvSpPr>
            <p:nvPr/>
          </p:nvSpPr>
          <p:spPr bwMode="auto">
            <a:xfrm>
              <a:off x="5149895" y="3592953"/>
              <a:ext cx="3679975" cy="2484386"/>
            </a:xfrm>
            <a:prstGeom prst="roundRect">
              <a:avLst>
                <a:gd name="adj" fmla="val 43333"/>
              </a:avLst>
            </a:prstGeom>
            <a:solidFill>
              <a:srgbClr val="F2F2AC">
                <a:alpha val="21176"/>
              </a:srgbClr>
            </a:solidFill>
            <a:ln w="19050" algn="ctr">
              <a:solidFill>
                <a:srgbClr val="FF6600"/>
              </a:solidFill>
              <a:round/>
              <a:headEnd/>
              <a:tailEnd/>
            </a:ln>
          </p:spPr>
          <p:txBody>
            <a:bodyPr wrap="none" tIns="0"/>
            <a:lstStyle/>
            <a:p>
              <a:endParaRPr lang="fr-BE" dirty="0">
                <a:solidFill>
                  <a:srgbClr val="FF6600"/>
                </a:solidFill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5332938" y="4212290"/>
              <a:ext cx="3070649" cy="1313650"/>
              <a:chOff x="5332938" y="4212290"/>
              <a:chExt cx="3070649" cy="1313650"/>
            </a:xfrm>
          </p:grpSpPr>
          <p:pic>
            <p:nvPicPr>
              <p:cNvPr id="19" name="Picture 6" descr="C:\Users\xgallez\Pictures\toto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332938" y="4636245"/>
                <a:ext cx="1709527" cy="869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" descr="C:\Users\xgallez\Desktop\Demo HP\IRIScanPro3-box-cover-090723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231395" y="4212290"/>
                <a:ext cx="1172192" cy="1313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15462" y="3143251"/>
            <a:ext cx="7939454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BE" sz="2800" u="sng" kern="0" dirty="0">
                <a:latin typeface="+mn-lt"/>
              </a:rPr>
              <a:t>IRIS Scanners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Cardiris</a:t>
            </a:r>
            <a:r>
              <a:rPr lang="fr-BE" dirty="0" smtClean="0"/>
              <a:t> 5 – Scanning single </a:t>
            </a:r>
            <a:r>
              <a:rPr lang="fr-BE" dirty="0" err="1" smtClean="0"/>
              <a:t>cards</a:t>
            </a:r>
            <a:endParaRPr lang="fr-BE" dirty="0" smtClean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18797" y="3698875"/>
            <a:ext cx="3396762" cy="2484438"/>
            <a:chOff x="686752" y="3701810"/>
            <a:chExt cx="3679975" cy="2484386"/>
          </a:xfrm>
        </p:grpSpPr>
        <p:sp>
          <p:nvSpPr>
            <p:cNvPr id="6159" name="Rounded Rectangle 16"/>
            <p:cNvSpPr>
              <a:spLocks noChangeArrowheads="1"/>
            </p:cNvSpPr>
            <p:nvPr/>
          </p:nvSpPr>
          <p:spPr bwMode="auto">
            <a:xfrm>
              <a:off x="686752" y="3701810"/>
              <a:ext cx="3679975" cy="2484386"/>
            </a:xfrm>
            <a:prstGeom prst="roundRect">
              <a:avLst>
                <a:gd name="adj" fmla="val 43333"/>
              </a:avLst>
            </a:prstGeom>
            <a:solidFill>
              <a:srgbClr val="F2F2AC">
                <a:alpha val="21176"/>
              </a:srgbClr>
            </a:solidFill>
            <a:ln w="19050" algn="ctr">
              <a:solidFill>
                <a:srgbClr val="FF6600"/>
              </a:solidFill>
              <a:round/>
              <a:headEnd/>
              <a:tailEnd/>
            </a:ln>
          </p:spPr>
          <p:txBody>
            <a:bodyPr wrap="none" tIns="0"/>
            <a:lstStyle/>
            <a:p>
              <a:r>
                <a:rPr lang="fr-BE">
                  <a:solidFill>
                    <a:srgbClr val="FF6600"/>
                  </a:solidFill>
                </a:rPr>
                <a:t>IRISCard</a:t>
              </a:r>
            </a:p>
          </p:txBody>
        </p:sp>
        <p:pic>
          <p:nvPicPr>
            <p:cNvPr id="6160" name="Picture 4" descr="C:\Users\xgallez\Pictures\tot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6975" y="4289753"/>
              <a:ext cx="1470432" cy="899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1" name="Picture 5" descr="C:\Users\xgallez\Pictures\tot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661" y="4706425"/>
              <a:ext cx="1596627" cy="81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2" name="TextBox 8"/>
            <p:cNvSpPr txBox="1">
              <a:spLocks noChangeArrowheads="1"/>
            </p:cNvSpPr>
            <p:nvPr/>
          </p:nvSpPr>
          <p:spPr bwMode="auto">
            <a:xfrm>
              <a:off x="2147958" y="5125141"/>
              <a:ext cx="20084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/>
                <a:t>Duplex (software)</a:t>
              </a:r>
            </a:p>
          </p:txBody>
        </p:sp>
        <p:sp>
          <p:nvSpPr>
            <p:cNvPr id="6163" name="TextBox 11"/>
            <p:cNvSpPr txBox="1">
              <a:spLocks noChangeArrowheads="1"/>
            </p:cNvSpPr>
            <p:nvPr/>
          </p:nvSpPr>
          <p:spPr bwMode="auto">
            <a:xfrm>
              <a:off x="2132200" y="5470954"/>
              <a:ext cx="20399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/>
                <a:t>600 BC’s per hour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645627" y="1285875"/>
            <a:ext cx="5867400" cy="1771650"/>
            <a:chOff x="1625600" y="1285875"/>
            <a:chExt cx="6356350" cy="1771650"/>
          </a:xfrm>
        </p:grpSpPr>
        <p:pic>
          <p:nvPicPr>
            <p:cNvPr id="615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25600" y="1285875"/>
              <a:ext cx="6356350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8" name="Rounded Rectangle 15"/>
            <p:cNvSpPr>
              <a:spLocks noChangeArrowheads="1"/>
            </p:cNvSpPr>
            <p:nvPr/>
          </p:nvSpPr>
          <p:spPr bwMode="auto">
            <a:xfrm>
              <a:off x="1952625" y="1747838"/>
              <a:ext cx="4572000" cy="714375"/>
            </a:xfrm>
            <a:prstGeom prst="roundRect">
              <a:avLst>
                <a:gd name="adj" fmla="val 16667"/>
              </a:avLst>
            </a:prstGeom>
            <a:solidFill>
              <a:srgbClr val="F2F2AC">
                <a:alpha val="21176"/>
              </a:srgbClr>
            </a:solidFill>
            <a:ln w="19050" algn="ctr">
              <a:solidFill>
                <a:srgbClr val="FF66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fr-BE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813789" y="3698875"/>
            <a:ext cx="3396762" cy="2484438"/>
            <a:chOff x="5149895" y="3592953"/>
            <a:chExt cx="3679975" cy="2484386"/>
          </a:xfrm>
        </p:grpSpPr>
        <p:sp>
          <p:nvSpPr>
            <p:cNvPr id="6151" name="Rounded Rectangle 17"/>
            <p:cNvSpPr>
              <a:spLocks noChangeArrowheads="1"/>
            </p:cNvSpPr>
            <p:nvPr/>
          </p:nvSpPr>
          <p:spPr bwMode="auto">
            <a:xfrm>
              <a:off x="5149895" y="3592953"/>
              <a:ext cx="3679975" cy="2484386"/>
            </a:xfrm>
            <a:prstGeom prst="roundRect">
              <a:avLst>
                <a:gd name="adj" fmla="val 43333"/>
              </a:avLst>
            </a:prstGeom>
            <a:solidFill>
              <a:srgbClr val="F2F2AC">
                <a:alpha val="21176"/>
              </a:srgbClr>
            </a:solidFill>
            <a:ln w="19050" algn="ctr">
              <a:solidFill>
                <a:srgbClr val="FF6600"/>
              </a:solidFill>
              <a:round/>
              <a:headEnd/>
              <a:tailEnd/>
            </a:ln>
          </p:spPr>
          <p:txBody>
            <a:bodyPr wrap="none" tIns="0"/>
            <a:lstStyle/>
            <a:p>
              <a:r>
                <a:rPr lang="fr-BE">
                  <a:solidFill>
                    <a:srgbClr val="FF6600"/>
                  </a:solidFill>
                </a:rPr>
                <a:t>IRISCan</a:t>
              </a:r>
            </a:p>
          </p:txBody>
        </p: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5332938" y="4212290"/>
              <a:ext cx="3070649" cy="1717796"/>
              <a:chOff x="5332938" y="4212290"/>
              <a:chExt cx="3070649" cy="1717796"/>
            </a:xfrm>
          </p:grpSpPr>
          <p:pic>
            <p:nvPicPr>
              <p:cNvPr id="6153" name="Picture 6" descr="C:\Users\xgallez\Pictures\toto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332938" y="4636245"/>
                <a:ext cx="1709527" cy="869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7231396" y="4212290"/>
                <a:ext cx="1172191" cy="1717796"/>
                <a:chOff x="8351077" y="3342847"/>
                <a:chExt cx="1172191" cy="1717796"/>
              </a:xfrm>
            </p:grpSpPr>
            <p:sp>
              <p:nvSpPr>
                <p:cNvPr id="6155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8484757" y="4691311"/>
                  <a:ext cx="904831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BE"/>
                    <a:t>Duplex</a:t>
                  </a:r>
                </a:p>
              </p:txBody>
            </p:sp>
            <p:pic>
              <p:nvPicPr>
                <p:cNvPr id="6156" name="Picture 2" descr="C:\Users\xgallez\Desktop\Demo HP\IRIScanPro3-box-cover-090723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8351077" y="3342847"/>
                  <a:ext cx="1172191" cy="13136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20" name="Rounded Rectangle 15"/>
          <p:cNvSpPr>
            <a:spLocks noChangeArrowheads="1"/>
          </p:cNvSpPr>
          <p:nvPr/>
        </p:nvSpPr>
        <p:spPr bwMode="auto">
          <a:xfrm>
            <a:off x="3714744" y="6143644"/>
            <a:ext cx="1713186" cy="408623"/>
          </a:xfrm>
          <a:prstGeom prst="roundRect">
            <a:avLst>
              <a:gd name="adj" fmla="val 16667"/>
            </a:avLst>
          </a:prstGeom>
          <a:solidFill>
            <a:schemeClr val="accent3">
              <a:lumMod val="85000"/>
            </a:schemeClr>
          </a:solidFill>
          <a:ln w="19050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dirty="0" smtClean="0"/>
              <a:t>Single </a:t>
            </a:r>
            <a:r>
              <a:rPr lang="fr-BE" dirty="0" err="1" smtClean="0"/>
              <a:t>card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Cardiris</a:t>
            </a:r>
            <a:r>
              <a:rPr lang="fr-BE" dirty="0" smtClean="0"/>
              <a:t> 5 – Scanning multiple </a:t>
            </a:r>
            <a:r>
              <a:rPr lang="fr-BE" dirty="0" err="1" smtClean="0"/>
              <a:t>cards</a:t>
            </a:r>
            <a:endParaRPr lang="fr-BE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99697" y="1428750"/>
            <a:ext cx="3900854" cy="3983038"/>
          </a:xfrm>
        </p:spPr>
        <p:txBody>
          <a:bodyPr>
            <a:normAutofit fontScale="92500"/>
          </a:bodyPr>
          <a:lstStyle/>
          <a:p>
            <a:r>
              <a:rPr lang="fr-BE" u="sng" smtClean="0"/>
              <a:t>Twain scanners</a:t>
            </a:r>
            <a:r>
              <a:rPr lang="fr-BE" smtClean="0"/>
              <a:t>: sheet-fed, flatbed, …</a:t>
            </a:r>
          </a:p>
          <a:p>
            <a:endParaRPr lang="fr-BE" smtClean="0"/>
          </a:p>
          <a:p>
            <a:endParaRPr lang="fr-BE" smtClean="0"/>
          </a:p>
          <a:p>
            <a:endParaRPr lang="fr-BE" smtClean="0"/>
          </a:p>
          <a:p>
            <a:r>
              <a:rPr lang="fr-BE" u="sng" smtClean="0"/>
              <a:t>MFPs</a:t>
            </a:r>
            <a:r>
              <a:rPr lang="fr-BE" smtClean="0"/>
              <a:t>: send to folder</a:t>
            </a:r>
          </a:p>
        </p:txBody>
      </p:sp>
      <p:pic>
        <p:nvPicPr>
          <p:cNvPr id="7172" name="Picture 2" descr="C:\Users\xgallez\Desktop\Demo HP\20091201094945_0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3308" y="1357314"/>
            <a:ext cx="1428750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165481" y="3571876"/>
            <a:ext cx="3176954" cy="3000375"/>
            <a:chOff x="4798219" y="3571876"/>
            <a:chExt cx="3440930" cy="3000396"/>
          </a:xfrm>
        </p:grpSpPr>
        <p:sp>
          <p:nvSpPr>
            <p:cNvPr id="19" name="Oval 18"/>
            <p:cNvSpPr/>
            <p:nvPr/>
          </p:nvSpPr>
          <p:spPr>
            <a:xfrm>
              <a:off x="4798219" y="3571876"/>
              <a:ext cx="3440930" cy="300039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BE">
                <a:solidFill>
                  <a:srgbClr val="002060"/>
                </a:solidFill>
              </a:endParaRPr>
            </a:p>
          </p:txBody>
        </p:sp>
        <p:pic>
          <p:nvPicPr>
            <p:cNvPr id="7185" name="Picture 3" descr="C:\Users\xgallez\Desktop\Demo HP\tmp\_front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24636" y="5643578"/>
              <a:ext cx="1006000" cy="539740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pic>
          <p:nvPicPr>
            <p:cNvPr id="7186" name="Picture 4" descr="C:\Users\xgallez\Desktop\Demo HP\tmp\_front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81562" y="4857760"/>
              <a:ext cx="1006000" cy="538803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pic>
          <p:nvPicPr>
            <p:cNvPr id="7187" name="Picture 5" descr="C:\Users\xgallez\Desktop\Demo HP\tmp\_fron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4570" y="5000636"/>
              <a:ext cx="959305" cy="525685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pic>
          <p:nvPicPr>
            <p:cNvPr id="7188" name="Picture 6" descr="C:\Users\xgallez\Desktop\Demo HP\tmp\_front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81628" y="4286256"/>
              <a:ext cx="989758" cy="532244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pic>
          <p:nvPicPr>
            <p:cNvPr id="7189" name="Picture 7" descr="C:\Users\xgallez\Desktop\Demo HP\tmp\_front2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10190" y="5572140"/>
              <a:ext cx="982653" cy="520062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pic>
          <p:nvPicPr>
            <p:cNvPr id="7190" name="Picture 8" descr="C:\Users\xgallez\Desktop\Demo HP\tmp\_front3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24570" y="3714752"/>
              <a:ext cx="1006001" cy="532244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pic>
          <p:nvPicPr>
            <p:cNvPr id="7191" name="Picture 9" descr="C:\Users\xgallez\Desktop\Demo HP\tmp\_front4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38950" y="4357694"/>
              <a:ext cx="1006000" cy="535992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pic>
          <p:nvPicPr>
            <p:cNvPr id="7192" name="Picture 10" descr="C:\Users\xgallez\Desktop\Demo HP\tmp\_front5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096140" y="5072074"/>
              <a:ext cx="1006000" cy="539740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</p:grpSp>
      <p:sp>
        <p:nvSpPr>
          <p:cNvPr id="7174" name="TextBox 19"/>
          <p:cNvSpPr txBox="1">
            <a:spLocks noChangeArrowheads="1"/>
          </p:cNvSpPr>
          <p:nvPr/>
        </p:nvSpPr>
        <p:spPr bwMode="auto">
          <a:xfrm>
            <a:off x="7209692" y="1571626"/>
            <a:ext cx="1846385" cy="92333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dirty="0" err="1">
                <a:solidFill>
                  <a:srgbClr val="002060"/>
                </a:solidFill>
              </a:rPr>
              <a:t>Cardiris</a:t>
            </a:r>
            <a:r>
              <a:rPr lang="fr-BE" dirty="0" smtClean="0">
                <a:solidFill>
                  <a:srgbClr val="002060"/>
                </a:solidFill>
              </a:rPr>
              <a:t>’</a:t>
            </a:r>
          </a:p>
          <a:p>
            <a:pPr algn="ctr"/>
            <a:r>
              <a:rPr lang="fr-BE" dirty="0" smtClean="0">
                <a:solidFill>
                  <a:srgbClr val="002060"/>
                </a:solidFill>
              </a:rPr>
              <a:t>«</a:t>
            </a:r>
            <a:r>
              <a:rPr lang="fr-BE" dirty="0">
                <a:solidFill>
                  <a:srgbClr val="002060"/>
                </a:solidFill>
              </a:rPr>
              <a:t> </a:t>
            </a:r>
            <a:r>
              <a:rPr lang="fr-BE" b="1" dirty="0" err="1">
                <a:solidFill>
                  <a:srgbClr val="002060"/>
                </a:solidFill>
              </a:rPr>
              <a:t>Extract</a:t>
            </a:r>
            <a:r>
              <a:rPr lang="fr-BE" b="1" dirty="0">
                <a:solidFill>
                  <a:srgbClr val="002060"/>
                </a:solidFill>
              </a:rPr>
              <a:t> </a:t>
            </a:r>
            <a:r>
              <a:rPr lang="fr-BE" b="1" dirty="0" err="1">
                <a:solidFill>
                  <a:srgbClr val="002060"/>
                </a:solidFill>
              </a:rPr>
              <a:t>cards</a:t>
            </a:r>
            <a:r>
              <a:rPr lang="fr-BE" dirty="0">
                <a:solidFill>
                  <a:srgbClr val="002060"/>
                </a:solidFill>
              </a:rPr>
              <a:t> » </a:t>
            </a:r>
            <a:r>
              <a:rPr lang="fr-BE" dirty="0" err="1">
                <a:solidFill>
                  <a:srgbClr val="002060"/>
                </a:solidFill>
              </a:rPr>
              <a:t>feature</a:t>
            </a:r>
            <a:endParaRPr lang="fr-BE" dirty="0">
              <a:solidFill>
                <a:srgbClr val="002060"/>
              </a:solidFill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230923" y="4567238"/>
            <a:ext cx="2615712" cy="1357312"/>
            <a:chOff x="1333474" y="4567648"/>
            <a:chExt cx="2833708" cy="1357322"/>
          </a:xfrm>
        </p:grpSpPr>
        <p:pic>
          <p:nvPicPr>
            <p:cNvPr id="7182" name="Picture 12" descr="C:\Users\xgallez\Pictures\toto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333474" y="4567648"/>
              <a:ext cx="1470432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1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2758" y="4786322"/>
              <a:ext cx="1114424" cy="91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236785" y="2441575"/>
            <a:ext cx="2675792" cy="1220788"/>
            <a:chOff x="1339428" y="2441252"/>
            <a:chExt cx="2899192" cy="1220754"/>
          </a:xfrm>
        </p:grpSpPr>
        <p:pic>
          <p:nvPicPr>
            <p:cNvPr id="7180" name="Picture 11" descr="C:\Users\xgallez\Pictures\toto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339428" y="2441252"/>
              <a:ext cx="1322484" cy="1220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14" descr="C:\Users\xgallez\Pictures\toto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922970" y="2714620"/>
              <a:ext cx="1315650" cy="674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Arc 22"/>
          <p:cNvSpPr/>
          <p:nvPr/>
        </p:nvSpPr>
        <p:spPr bwMode="auto">
          <a:xfrm>
            <a:off x="5956789" y="2286001"/>
            <a:ext cx="1780442" cy="1928813"/>
          </a:xfrm>
          <a:prstGeom prst="arc">
            <a:avLst>
              <a:gd name="adj1" fmla="val 16200000"/>
              <a:gd name="adj2" fmla="val 2080284"/>
            </a:avLst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fr-BE">
              <a:solidFill>
                <a:srgbClr val="002060"/>
              </a:solidFill>
            </a:endParaRPr>
          </a:p>
        </p:txBody>
      </p:sp>
      <p:cxnSp>
        <p:nvCxnSpPr>
          <p:cNvPr id="7178" name="Straight Arrow Connector 27"/>
          <p:cNvCxnSpPr>
            <a:cxnSpLocks noChangeShapeType="1"/>
          </p:cNvCxnSpPr>
          <p:nvPr/>
        </p:nvCxnSpPr>
        <p:spPr bwMode="auto">
          <a:xfrm flipV="1">
            <a:off x="3978520" y="2286001"/>
            <a:ext cx="1318846" cy="785813"/>
          </a:xfrm>
          <a:prstGeom prst="straightConnector1">
            <a:avLst/>
          </a:prstGeom>
          <a:noFill/>
          <a:ln w="38100" algn="ctr">
            <a:solidFill>
              <a:srgbClr val="002060"/>
            </a:solidFill>
            <a:round/>
            <a:headEnd/>
            <a:tailEnd type="arrow" w="med" len="med"/>
          </a:ln>
        </p:spPr>
      </p:cxnSp>
      <p:cxnSp>
        <p:nvCxnSpPr>
          <p:cNvPr id="7179" name="Straight Arrow Connector 28"/>
          <p:cNvCxnSpPr>
            <a:cxnSpLocks noChangeShapeType="1"/>
          </p:cNvCxnSpPr>
          <p:nvPr/>
        </p:nvCxnSpPr>
        <p:spPr bwMode="auto">
          <a:xfrm rot="5400000" flipH="1" flipV="1">
            <a:off x="3176221" y="3165231"/>
            <a:ext cx="2857500" cy="1384789"/>
          </a:xfrm>
          <a:prstGeom prst="straightConnector1">
            <a:avLst/>
          </a:prstGeom>
          <a:noFill/>
          <a:ln w="38100" algn="ctr">
            <a:solidFill>
              <a:srgbClr val="002060"/>
            </a:solidFill>
            <a:round/>
            <a:headEnd/>
            <a:tailEnd type="arrow" w="med" len="med"/>
          </a:ln>
        </p:spPr>
      </p:cxnSp>
      <p:sp>
        <p:nvSpPr>
          <p:cNvPr id="25" name="Rounded Rectangle 15"/>
          <p:cNvSpPr>
            <a:spLocks noChangeArrowheads="1"/>
          </p:cNvSpPr>
          <p:nvPr/>
        </p:nvSpPr>
        <p:spPr bwMode="auto">
          <a:xfrm>
            <a:off x="5214942" y="3020377"/>
            <a:ext cx="1713186" cy="408623"/>
          </a:xfrm>
          <a:prstGeom prst="roundRect">
            <a:avLst>
              <a:gd name="adj" fmla="val 16667"/>
            </a:avLst>
          </a:prstGeom>
          <a:solidFill>
            <a:schemeClr val="accent3">
              <a:lumMod val="85000"/>
            </a:schemeClr>
          </a:solidFill>
          <a:ln w="19050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dirty="0" smtClean="0"/>
              <a:t>Multiple </a:t>
            </a:r>
            <a:r>
              <a:rPr lang="fr-BE" dirty="0" err="1" smtClean="0"/>
              <a:t>cards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0693" y="1785939"/>
            <a:ext cx="486800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mtClean="0"/>
              <a:t>Cardiris 5 – Recognize, Organize &amp; Edit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78504" y="1428736"/>
            <a:ext cx="2406511" cy="715089"/>
            <a:chOff x="978504" y="1428736"/>
            <a:chExt cx="2406511" cy="715089"/>
          </a:xfrm>
        </p:grpSpPr>
        <p:pic>
          <p:nvPicPr>
            <p:cNvPr id="8223" name="Picture 8" descr="C:\Users\xgallez\Pictures\tot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8504" y="1549396"/>
              <a:ext cx="521662" cy="473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4" name="Rounded Rectangle 15"/>
            <p:cNvSpPr>
              <a:spLocks noChangeArrowheads="1"/>
            </p:cNvSpPr>
            <p:nvPr/>
          </p:nvSpPr>
          <p:spPr bwMode="auto">
            <a:xfrm>
              <a:off x="1571605" y="1428736"/>
              <a:ext cx="1813410" cy="715089"/>
            </a:xfrm>
            <a:prstGeom prst="roundRect">
              <a:avLst>
                <a:gd name="adj" fmla="val 16667"/>
              </a:avLst>
            </a:prstGeom>
            <a:solidFill>
              <a:srgbClr val="92D050">
                <a:alpha val="25098"/>
              </a:srgbClr>
            </a:solidFill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BE"/>
                <a:t>Recognize</a:t>
              </a:r>
            </a:p>
            <a:p>
              <a:r>
                <a:rPr lang="fr-BE"/>
                <a:t>(218 countries)</a:t>
              </a: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375139" y="2547939"/>
            <a:ext cx="2244969" cy="714375"/>
            <a:chOff x="452406" y="2285992"/>
            <a:chExt cx="2433166" cy="715089"/>
          </a:xfrm>
        </p:grpSpPr>
        <p:pic>
          <p:nvPicPr>
            <p:cNvPr id="8221" name="Picture 7" descr="C:\Users\xgallez\Pictures\tot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2406" y="2382301"/>
              <a:ext cx="566009" cy="522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2" name="Rounded Rectangle 18"/>
            <p:cNvSpPr>
              <a:spLocks noChangeArrowheads="1"/>
            </p:cNvSpPr>
            <p:nvPr/>
          </p:nvSpPr>
          <p:spPr bwMode="auto">
            <a:xfrm>
              <a:off x="1095348" y="2285992"/>
              <a:ext cx="1790224" cy="715089"/>
            </a:xfrm>
            <a:prstGeom prst="roundRect">
              <a:avLst>
                <a:gd name="adj" fmla="val 16667"/>
              </a:avLst>
            </a:prstGeom>
            <a:solidFill>
              <a:srgbClr val="92D050">
                <a:alpha val="25098"/>
              </a:srgbClr>
            </a:solidFill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/>
                <a:t>Duplicates</a:t>
              </a:r>
            </a:p>
            <a:p>
              <a:r>
                <a:rPr lang="fr-BE"/>
                <a:t>Management</a:t>
              </a:r>
            </a:p>
          </p:txBody>
        </p:sp>
      </p:grpSp>
      <p:sp>
        <p:nvSpPr>
          <p:cNvPr id="8198" name="Rounded Rectangle 19"/>
          <p:cNvSpPr>
            <a:spLocks noChangeArrowheads="1"/>
          </p:cNvSpPr>
          <p:nvPr/>
        </p:nvSpPr>
        <p:spPr bwMode="auto">
          <a:xfrm>
            <a:off x="1377461" y="3609976"/>
            <a:ext cx="1652954" cy="714375"/>
          </a:xfrm>
          <a:prstGeom prst="roundRect">
            <a:avLst>
              <a:gd name="adj" fmla="val 16667"/>
            </a:avLst>
          </a:prstGeom>
          <a:solidFill>
            <a:srgbClr val="92D050">
              <a:alpha val="25098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fr-BE"/>
              <a:t>Up to three images</a:t>
            </a:r>
          </a:p>
        </p:txBody>
      </p:sp>
      <p:sp>
        <p:nvSpPr>
          <p:cNvPr id="8199" name="Rounded Rectangle 21"/>
          <p:cNvSpPr>
            <a:spLocks noChangeArrowheads="1"/>
          </p:cNvSpPr>
          <p:nvPr/>
        </p:nvSpPr>
        <p:spPr bwMode="auto">
          <a:xfrm>
            <a:off x="6554666" y="1285875"/>
            <a:ext cx="2419350" cy="407988"/>
          </a:xfrm>
          <a:prstGeom prst="roundRect">
            <a:avLst>
              <a:gd name="adj" fmla="val 16667"/>
            </a:avLst>
          </a:prstGeom>
          <a:solidFill>
            <a:srgbClr val="92D050">
              <a:alpha val="25098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fr-BE"/>
              <a:t>Regular (OCR) fields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372958" y="5759451"/>
            <a:ext cx="2202473" cy="714375"/>
            <a:chOff x="7072362" y="5715016"/>
            <a:chExt cx="2385506" cy="715089"/>
          </a:xfrm>
        </p:grpSpPr>
        <p:pic>
          <p:nvPicPr>
            <p:cNvPr id="8219" name="Picture 6" descr="C:\Users\xgallez\Pictures\tot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72362" y="5841761"/>
              <a:ext cx="500066" cy="46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0" name="Rounded Rectangle 22"/>
            <p:cNvSpPr>
              <a:spLocks noChangeArrowheads="1"/>
            </p:cNvSpPr>
            <p:nvPr/>
          </p:nvSpPr>
          <p:spPr bwMode="auto">
            <a:xfrm>
              <a:off x="7667644" y="5715016"/>
              <a:ext cx="1790224" cy="715089"/>
            </a:xfrm>
            <a:prstGeom prst="roundRect">
              <a:avLst>
                <a:gd name="adj" fmla="val 16667"/>
              </a:avLst>
            </a:prstGeom>
            <a:solidFill>
              <a:srgbClr val="92D050">
                <a:alpha val="25098"/>
              </a:srgbClr>
            </a:solidFill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/>
                <a:t>Custom fields</a:t>
              </a:r>
            </a:p>
            <a:p>
              <a:r>
                <a:rPr lang="fr-BE"/>
                <a:t>Categories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72916" y="4643438"/>
            <a:ext cx="3232638" cy="1357312"/>
            <a:chOff x="158912" y="3980973"/>
            <a:chExt cx="3501790" cy="1357322"/>
          </a:xfrm>
        </p:grpSpPr>
        <p:pic>
          <p:nvPicPr>
            <p:cNvPr id="8217" name="Picture 5" descr="C:\Users\xgallez\Pictures\tot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8912" y="4056681"/>
              <a:ext cx="531133" cy="490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8" name="Rounded Rectangle 23"/>
            <p:cNvSpPr>
              <a:spLocks noChangeArrowheads="1"/>
            </p:cNvSpPr>
            <p:nvPr/>
          </p:nvSpPr>
          <p:spPr bwMode="auto">
            <a:xfrm>
              <a:off x="803182" y="3980973"/>
              <a:ext cx="2857520" cy="1357322"/>
            </a:xfrm>
            <a:prstGeom prst="roundRect">
              <a:avLst>
                <a:gd name="adj" fmla="val 16667"/>
              </a:avLst>
            </a:prstGeom>
            <a:solidFill>
              <a:srgbClr val="92D050">
                <a:alpha val="25098"/>
              </a:srgbClr>
            </a:solidFill>
            <a:ln w="19050" algn="ctr">
              <a:solidFill>
                <a:srgbClr val="008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fr-BE"/>
                <a:t>Advanced processing:</a:t>
              </a:r>
            </a:p>
            <a:p>
              <a:pPr algn="l">
                <a:buFont typeface="Arial" charset="0"/>
                <a:buChar char="•"/>
              </a:pPr>
              <a:r>
                <a:rPr lang="fr-BE"/>
                <a:t> On-the-fly OCR</a:t>
              </a:r>
            </a:p>
            <a:p>
              <a:pPr algn="l">
                <a:buFont typeface="Arial" charset="0"/>
                <a:buChar char="•"/>
              </a:pPr>
              <a:r>
                <a:rPr lang="fr-BE"/>
                <a:t> Drag-and-drop OCR</a:t>
              </a:r>
            </a:p>
            <a:p>
              <a:pPr algn="l">
                <a:buFont typeface="Arial" charset="0"/>
                <a:buChar char="•"/>
              </a:pPr>
              <a:r>
                <a:rPr lang="fr-BE"/>
                <a:t> Image processing</a:t>
              </a:r>
            </a:p>
          </p:txBody>
        </p:sp>
      </p:grpSp>
      <p:cxnSp>
        <p:nvCxnSpPr>
          <p:cNvPr id="8202" name="Straight Arrow Connector 26"/>
          <p:cNvCxnSpPr>
            <a:cxnSpLocks noChangeShapeType="1"/>
            <a:stCxn id="8203" idx="0"/>
            <a:endCxn id="8199" idx="2"/>
          </p:cNvCxnSpPr>
          <p:nvPr/>
        </p:nvCxnSpPr>
        <p:spPr bwMode="auto">
          <a:xfrm rot="5400000" flipH="1" flipV="1">
            <a:off x="7222576" y="1883203"/>
            <a:ext cx="731837" cy="353158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/>
            <a:tailEnd type="arrow" w="med" len="med"/>
          </a:ln>
        </p:spPr>
      </p:cxnSp>
      <p:sp>
        <p:nvSpPr>
          <p:cNvPr id="8203" name="Rounded Rectangle 32"/>
          <p:cNvSpPr>
            <a:spLocks noChangeArrowheads="1"/>
          </p:cNvSpPr>
          <p:nvPr/>
        </p:nvSpPr>
        <p:spPr bwMode="auto">
          <a:xfrm>
            <a:off x="6226420" y="2425700"/>
            <a:ext cx="2369526" cy="1893888"/>
          </a:xfrm>
          <a:prstGeom prst="roundRect">
            <a:avLst>
              <a:gd name="adj" fmla="val 5708"/>
            </a:avLst>
          </a:prstGeom>
          <a:solidFill>
            <a:srgbClr val="92D050">
              <a:alpha val="14902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8204" name="Rounded Rectangle 33"/>
          <p:cNvSpPr>
            <a:spLocks noChangeArrowheads="1"/>
          </p:cNvSpPr>
          <p:nvPr/>
        </p:nvSpPr>
        <p:spPr bwMode="auto">
          <a:xfrm>
            <a:off x="6229351" y="4348163"/>
            <a:ext cx="2369526" cy="671512"/>
          </a:xfrm>
          <a:prstGeom prst="roundRect">
            <a:avLst>
              <a:gd name="adj" fmla="val 12653"/>
            </a:avLst>
          </a:prstGeom>
          <a:solidFill>
            <a:srgbClr val="92D050">
              <a:alpha val="14902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cxnSp>
        <p:nvCxnSpPr>
          <p:cNvPr id="8205" name="Straight Arrow Connector 36"/>
          <p:cNvCxnSpPr>
            <a:cxnSpLocks noChangeShapeType="1"/>
            <a:stCxn id="8204" idx="2"/>
            <a:endCxn id="8220" idx="0"/>
          </p:cNvCxnSpPr>
          <p:nvPr/>
        </p:nvCxnSpPr>
        <p:spPr bwMode="auto">
          <a:xfrm rot="16200000" flipH="1">
            <a:off x="7212013" y="5222509"/>
            <a:ext cx="739775" cy="334108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/>
            <a:tailEnd type="arrow" w="med" len="med"/>
          </a:ln>
        </p:spPr>
      </p:cxnSp>
      <p:sp>
        <p:nvSpPr>
          <p:cNvPr id="8206" name="Rounded Rectangle 41"/>
          <p:cNvSpPr>
            <a:spLocks noChangeArrowheads="1"/>
          </p:cNvSpPr>
          <p:nvPr/>
        </p:nvSpPr>
        <p:spPr bwMode="auto">
          <a:xfrm>
            <a:off x="3830516" y="4192588"/>
            <a:ext cx="2284535" cy="258762"/>
          </a:xfrm>
          <a:prstGeom prst="roundRect">
            <a:avLst>
              <a:gd name="adj" fmla="val 12653"/>
            </a:avLst>
          </a:prstGeom>
          <a:solidFill>
            <a:srgbClr val="92D050">
              <a:alpha val="14902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cxnSp>
        <p:nvCxnSpPr>
          <p:cNvPr id="8207" name="Straight Arrow Connector 43"/>
          <p:cNvCxnSpPr>
            <a:cxnSpLocks noChangeShapeType="1"/>
            <a:stCxn id="8206" idx="1"/>
            <a:endCxn id="8218" idx="3"/>
          </p:cNvCxnSpPr>
          <p:nvPr/>
        </p:nvCxnSpPr>
        <p:spPr bwMode="auto">
          <a:xfrm rot="10800000" flipV="1">
            <a:off x="3405554" y="4321176"/>
            <a:ext cx="424962" cy="1001713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/>
            <a:tailEnd type="arrow" w="med" len="med"/>
          </a:ln>
        </p:spPr>
      </p:cxnSp>
      <p:sp>
        <p:nvSpPr>
          <p:cNvPr id="8208" name="Rounded Rectangle 48"/>
          <p:cNvSpPr>
            <a:spLocks noChangeArrowheads="1"/>
          </p:cNvSpPr>
          <p:nvPr/>
        </p:nvSpPr>
        <p:spPr bwMode="auto">
          <a:xfrm>
            <a:off x="4088423" y="5759451"/>
            <a:ext cx="1652954" cy="714375"/>
          </a:xfrm>
          <a:prstGeom prst="roundRect">
            <a:avLst>
              <a:gd name="adj" fmla="val 16667"/>
            </a:avLst>
          </a:prstGeom>
          <a:solidFill>
            <a:srgbClr val="92D050">
              <a:alpha val="25098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fr-BE"/>
              <a:t>Add notes (auto)</a:t>
            </a:r>
          </a:p>
        </p:txBody>
      </p:sp>
      <p:sp>
        <p:nvSpPr>
          <p:cNvPr id="8209" name="Oval 49"/>
          <p:cNvSpPr>
            <a:spLocks noChangeArrowheads="1"/>
          </p:cNvSpPr>
          <p:nvPr/>
        </p:nvSpPr>
        <p:spPr bwMode="auto">
          <a:xfrm>
            <a:off x="4909039" y="4833939"/>
            <a:ext cx="215412" cy="230187"/>
          </a:xfrm>
          <a:prstGeom prst="ellipse">
            <a:avLst/>
          </a:prstGeom>
          <a:solidFill>
            <a:srgbClr val="008000"/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cxnSp>
        <p:nvCxnSpPr>
          <p:cNvPr id="8210" name="Straight Arrow Connector 51"/>
          <p:cNvCxnSpPr>
            <a:cxnSpLocks noChangeShapeType="1"/>
            <a:stCxn id="8209" idx="4"/>
            <a:endCxn id="8208" idx="0"/>
          </p:cNvCxnSpPr>
          <p:nvPr/>
        </p:nvCxnSpPr>
        <p:spPr bwMode="auto">
          <a:xfrm rot="5400000">
            <a:off x="4618526" y="5360500"/>
            <a:ext cx="695325" cy="102577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/>
            <a:tailEnd type="arrow" w="med" len="med"/>
          </a:ln>
        </p:spPr>
      </p:cxnSp>
      <p:sp>
        <p:nvSpPr>
          <p:cNvPr id="8211" name="Rounded Rectangle 55"/>
          <p:cNvSpPr>
            <a:spLocks noChangeArrowheads="1"/>
          </p:cNvSpPr>
          <p:nvPr/>
        </p:nvSpPr>
        <p:spPr bwMode="auto">
          <a:xfrm>
            <a:off x="3815862" y="2432050"/>
            <a:ext cx="2394438" cy="1728788"/>
          </a:xfrm>
          <a:prstGeom prst="roundRect">
            <a:avLst>
              <a:gd name="adj" fmla="val 5639"/>
            </a:avLst>
          </a:prstGeom>
          <a:solidFill>
            <a:srgbClr val="92D050">
              <a:alpha val="14902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8212" name="Rounded Rectangle 56"/>
          <p:cNvSpPr>
            <a:spLocks noChangeArrowheads="1"/>
          </p:cNvSpPr>
          <p:nvPr/>
        </p:nvSpPr>
        <p:spPr bwMode="auto">
          <a:xfrm>
            <a:off x="4246685" y="2208214"/>
            <a:ext cx="249115" cy="236537"/>
          </a:xfrm>
          <a:prstGeom prst="roundRect">
            <a:avLst>
              <a:gd name="adj" fmla="val 12653"/>
            </a:avLst>
          </a:prstGeom>
          <a:solidFill>
            <a:srgbClr val="92D050">
              <a:alpha val="14902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8213" name="Rounded Rectangle 57"/>
          <p:cNvSpPr>
            <a:spLocks noChangeArrowheads="1"/>
          </p:cNvSpPr>
          <p:nvPr/>
        </p:nvSpPr>
        <p:spPr bwMode="auto">
          <a:xfrm>
            <a:off x="4900246" y="2049464"/>
            <a:ext cx="2058866" cy="217487"/>
          </a:xfrm>
          <a:prstGeom prst="roundRect">
            <a:avLst>
              <a:gd name="adj" fmla="val 12653"/>
            </a:avLst>
          </a:prstGeom>
          <a:solidFill>
            <a:srgbClr val="92D050">
              <a:alpha val="14902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cxnSp>
        <p:nvCxnSpPr>
          <p:cNvPr id="8214" name="Straight Arrow Connector 59"/>
          <p:cNvCxnSpPr>
            <a:cxnSpLocks noChangeShapeType="1"/>
            <a:stCxn id="8213" idx="1"/>
            <a:endCxn id="8224" idx="3"/>
          </p:cNvCxnSpPr>
          <p:nvPr/>
        </p:nvCxnSpPr>
        <p:spPr bwMode="auto">
          <a:xfrm rot="10800000">
            <a:off x="3385016" y="1786282"/>
            <a:ext cx="1515231" cy="371927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/>
            <a:tailEnd type="arrow" w="med" len="med"/>
          </a:ln>
        </p:spPr>
      </p:cxnSp>
      <p:cxnSp>
        <p:nvCxnSpPr>
          <p:cNvPr id="8215" name="Straight Arrow Connector 62"/>
          <p:cNvCxnSpPr>
            <a:cxnSpLocks noChangeShapeType="1"/>
            <a:stCxn id="8212" idx="1"/>
            <a:endCxn id="8222" idx="3"/>
          </p:cNvCxnSpPr>
          <p:nvPr/>
        </p:nvCxnSpPr>
        <p:spPr bwMode="auto">
          <a:xfrm rot="10800000" flipV="1">
            <a:off x="2620108" y="2325689"/>
            <a:ext cx="1626577" cy="579437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/>
            <a:tailEnd type="arrow" w="med" len="med"/>
          </a:ln>
        </p:spPr>
      </p:cxnSp>
      <p:cxnSp>
        <p:nvCxnSpPr>
          <p:cNvPr id="8216" name="Straight Arrow Connector 65"/>
          <p:cNvCxnSpPr>
            <a:cxnSpLocks noChangeShapeType="1"/>
            <a:stCxn id="8211" idx="1"/>
            <a:endCxn id="8198" idx="3"/>
          </p:cNvCxnSpPr>
          <p:nvPr/>
        </p:nvCxnSpPr>
        <p:spPr bwMode="auto">
          <a:xfrm rot="10800000" flipV="1">
            <a:off x="3030415" y="3297239"/>
            <a:ext cx="785446" cy="669925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Cardiris</a:t>
            </a:r>
            <a:r>
              <a:rPr lang="fr-BE" dirty="0" smtClean="0"/>
              <a:t> 5 - Export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20" y="1328738"/>
            <a:ext cx="3380642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8862" y="4144964"/>
            <a:ext cx="362975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C:\Users\xgallez\Pictures\tot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9504" y="1392238"/>
            <a:ext cx="61546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C:\Users\xgallez\Pictures\tot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515" y="4144963"/>
            <a:ext cx="709246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1" descr="C:\Users\xgallez\Pictures\tot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642918"/>
            <a:ext cx="482111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2" descr="C:\Users\xgallez\Pictures\tot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012" y="5407025"/>
            <a:ext cx="720969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64016" y="1392238"/>
            <a:ext cx="3238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274" name="Straight Arrow Connector 10"/>
          <p:cNvCxnSpPr>
            <a:cxnSpLocks noChangeShapeType="1"/>
          </p:cNvCxnSpPr>
          <p:nvPr/>
        </p:nvCxnSpPr>
        <p:spPr bwMode="auto">
          <a:xfrm flipV="1">
            <a:off x="1928794" y="2678116"/>
            <a:ext cx="3235221" cy="393694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1275" name="Straight Arrow Connector 11"/>
          <p:cNvCxnSpPr>
            <a:cxnSpLocks noChangeShapeType="1"/>
          </p:cNvCxnSpPr>
          <p:nvPr/>
        </p:nvCxnSpPr>
        <p:spPr bwMode="auto">
          <a:xfrm>
            <a:off x="1500166" y="3214686"/>
            <a:ext cx="3458696" cy="2109790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1276" name="Straight Arrow Connector 21"/>
          <p:cNvCxnSpPr>
            <a:cxnSpLocks noChangeShapeType="1"/>
          </p:cNvCxnSpPr>
          <p:nvPr/>
        </p:nvCxnSpPr>
        <p:spPr bwMode="auto">
          <a:xfrm>
            <a:off x="1643042" y="3357562"/>
            <a:ext cx="2209455" cy="2049464"/>
          </a:xfrm>
          <a:prstGeom prst="straightConnector1">
            <a:avLst/>
          </a:prstGeom>
          <a:noFill/>
          <a:ln w="19050" algn="ctr">
            <a:solidFill>
              <a:srgbClr val="008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3" name="Rounded Rectangle 6"/>
          <p:cNvSpPr>
            <a:spLocks noChangeArrowheads="1"/>
          </p:cNvSpPr>
          <p:nvPr/>
        </p:nvSpPr>
        <p:spPr bwMode="auto">
          <a:xfrm>
            <a:off x="691383" y="4151588"/>
            <a:ext cx="853637" cy="263328"/>
          </a:xfrm>
          <a:prstGeom prst="roundRect">
            <a:avLst>
              <a:gd name="adj" fmla="val 16667"/>
            </a:avLst>
          </a:prstGeom>
          <a:solidFill>
            <a:srgbClr val="92D050">
              <a:alpha val="25098"/>
            </a:srgbClr>
          </a:solidFill>
          <a:ln w="19050" algn="ctr">
            <a:solidFill>
              <a:srgbClr val="008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fr-BE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Cardiris</a:t>
            </a:r>
            <a:r>
              <a:rPr lang="fr-BE" dirty="0" smtClean="0"/>
              <a:t> 5 – </a:t>
            </a:r>
            <a:r>
              <a:rPr lang="fr-BE" dirty="0" err="1" smtClean="0"/>
              <a:t>Demo</a:t>
            </a:r>
            <a:endParaRPr lang="fr-BE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8345118" cy="3143272"/>
          </a:xfrm>
        </p:spPr>
        <p:txBody>
          <a:bodyPr>
            <a:normAutofit/>
          </a:bodyPr>
          <a:lstStyle/>
          <a:p>
            <a:r>
              <a:rPr lang="fr-BE" dirty="0" smtClean="0"/>
              <a:t>Scanning single </a:t>
            </a:r>
            <a:r>
              <a:rPr lang="fr-BE" dirty="0" err="1" smtClean="0"/>
              <a:t>cards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err="1" smtClean="0"/>
              <a:t>Editing</a:t>
            </a:r>
            <a:r>
              <a:rPr lang="fr-BE" dirty="0" smtClean="0"/>
              <a:t> &amp; </a:t>
            </a:r>
            <a:r>
              <a:rPr lang="fr-BE" dirty="0" err="1" smtClean="0"/>
              <a:t>organizing</a:t>
            </a:r>
            <a:r>
              <a:rPr lang="fr-BE" dirty="0" smtClean="0"/>
              <a:t> </a:t>
            </a:r>
            <a:r>
              <a:rPr lang="fr-BE" dirty="0" err="1" smtClean="0"/>
              <a:t>cards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err="1" smtClean="0"/>
              <a:t>Exporting</a:t>
            </a:r>
            <a:r>
              <a:rPr lang="fr-BE" dirty="0" smtClean="0"/>
              <a:t> to MS Dynamics CRM</a:t>
            </a:r>
          </a:p>
          <a:p>
            <a:endParaRPr lang="fr-BE" dirty="0" smtClean="0"/>
          </a:p>
          <a:p>
            <a:pPr>
              <a:buNone/>
            </a:pPr>
            <a:endParaRPr lang="fr-BE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357694"/>
            <a:ext cx="1833196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CRM Export: Key Points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0804" y="571480"/>
            <a:ext cx="1833196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99696" y="1428750"/>
            <a:ext cx="8345118" cy="4559926"/>
          </a:xfrm>
        </p:spPr>
        <p:txBody>
          <a:bodyPr>
            <a:normAutofit fontScale="77500" lnSpcReduction="20000"/>
          </a:bodyPr>
          <a:lstStyle/>
          <a:p>
            <a:r>
              <a:rPr lang="fr-BE" dirty="0" smtClean="0"/>
              <a:t>Export </a:t>
            </a:r>
            <a:r>
              <a:rPr lang="fr-BE" dirty="0" err="1" smtClean="0"/>
              <a:t>batches</a:t>
            </a:r>
            <a:r>
              <a:rPr lang="fr-BE" dirty="0" smtClean="0"/>
              <a:t> of </a:t>
            </a:r>
            <a:r>
              <a:rPr lang="fr-BE" dirty="0" err="1" smtClean="0"/>
              <a:t>cards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a few clicks</a:t>
            </a:r>
          </a:p>
          <a:p>
            <a:endParaRPr lang="fr-BE" dirty="0" smtClean="0"/>
          </a:p>
          <a:p>
            <a:r>
              <a:rPr lang="fr-BE" dirty="0" err="1" smtClean="0"/>
              <a:t>Powefull</a:t>
            </a:r>
            <a:r>
              <a:rPr lang="fr-BE" dirty="0" smtClean="0"/>
              <a:t> duplicate </a:t>
            </a:r>
            <a:r>
              <a:rPr lang="fr-BE" dirty="0" err="1" smtClean="0"/>
              <a:t>detection</a:t>
            </a:r>
            <a:r>
              <a:rPr lang="fr-BE" dirty="0" smtClean="0"/>
              <a:t> </a:t>
            </a:r>
            <a:r>
              <a:rPr lang="fr-BE" dirty="0" err="1" smtClean="0"/>
              <a:t>tool</a:t>
            </a:r>
            <a:r>
              <a:rPr lang="fr-BE" dirty="0" smtClean="0"/>
              <a:t> for export</a:t>
            </a:r>
          </a:p>
          <a:p>
            <a:endParaRPr lang="fr-BE" dirty="0" smtClean="0"/>
          </a:p>
          <a:p>
            <a:r>
              <a:rPr lang="fr-BE" dirty="0" err="1" smtClean="0"/>
              <a:t>Tailor</a:t>
            </a:r>
            <a:r>
              <a:rPr lang="fr-BE" dirty="0" smtClean="0"/>
              <a:t> to </a:t>
            </a:r>
            <a:r>
              <a:rPr lang="fr-BE" i="1" u="sng" dirty="0" err="1" smtClean="0"/>
              <a:t>your</a:t>
            </a:r>
            <a:r>
              <a:rPr lang="fr-BE" dirty="0" smtClean="0"/>
              <a:t> </a:t>
            </a:r>
            <a:r>
              <a:rPr lang="fr-BE" dirty="0" err="1" smtClean="0"/>
              <a:t>organization</a:t>
            </a:r>
            <a:r>
              <a:rPr lang="fr-BE" dirty="0" smtClean="0"/>
              <a:t>, suit </a:t>
            </a:r>
            <a:r>
              <a:rPr lang="fr-BE" i="1" u="sng" dirty="0" err="1" smtClean="0"/>
              <a:t>your</a:t>
            </a:r>
            <a:r>
              <a:rPr lang="fr-BE" i="1" dirty="0" smtClean="0"/>
              <a:t> </a:t>
            </a:r>
            <a:r>
              <a:rPr lang="fr-BE" dirty="0" err="1" smtClean="0"/>
              <a:t>needs</a:t>
            </a:r>
            <a:r>
              <a:rPr lang="fr-BE" dirty="0" smtClean="0"/>
              <a:t>:</a:t>
            </a:r>
          </a:p>
          <a:p>
            <a:endParaRPr lang="fr-BE" dirty="0" smtClean="0"/>
          </a:p>
          <a:p>
            <a:pPr lvl="1"/>
            <a:r>
              <a:rPr lang="fr-BE" dirty="0" smtClean="0"/>
              <a:t>Support MS CRM 3 and 4</a:t>
            </a:r>
          </a:p>
          <a:p>
            <a:pPr lvl="1"/>
            <a:r>
              <a:rPr lang="fr-BE" dirty="0" smtClean="0"/>
              <a:t>On-</a:t>
            </a:r>
            <a:r>
              <a:rPr lang="fr-BE" dirty="0" err="1" smtClean="0"/>
              <a:t>premise</a:t>
            </a:r>
            <a:r>
              <a:rPr lang="fr-BE" dirty="0" smtClean="0"/>
              <a:t> or IFD </a:t>
            </a:r>
            <a:r>
              <a:rPr lang="fr-BE" dirty="0" err="1" smtClean="0"/>
              <a:t>connection</a:t>
            </a:r>
            <a:r>
              <a:rPr lang="fr-BE" dirty="0" smtClean="0"/>
              <a:t> modes</a:t>
            </a:r>
          </a:p>
          <a:p>
            <a:pPr lvl="1"/>
            <a:r>
              <a:rPr lang="fr-BE" dirty="0" smtClean="0"/>
              <a:t>Flexible </a:t>
            </a:r>
            <a:r>
              <a:rPr lang="fr-BE" dirty="0" err="1" smtClean="0"/>
              <a:t>entity</a:t>
            </a:r>
            <a:r>
              <a:rPr lang="fr-BE" dirty="0" smtClean="0"/>
              <a:t> </a:t>
            </a:r>
            <a:r>
              <a:rPr lang="fr-BE" dirty="0" err="1" smtClean="0"/>
              <a:t>mapping</a:t>
            </a:r>
            <a:r>
              <a:rPr lang="fr-BE" dirty="0" smtClean="0"/>
              <a:t> (</a:t>
            </a:r>
            <a:r>
              <a:rPr lang="fr-BE" dirty="0" err="1" smtClean="0"/>
              <a:t>lead</a:t>
            </a:r>
            <a:r>
              <a:rPr lang="fr-BE" dirty="0" smtClean="0"/>
              <a:t> or contact)</a:t>
            </a:r>
          </a:p>
          <a:p>
            <a:pPr lvl="1"/>
            <a:r>
              <a:rPr lang="fr-BE" dirty="0" err="1" smtClean="0"/>
              <a:t>Generic</a:t>
            </a:r>
            <a:r>
              <a:rPr lang="fr-BE" dirty="0" smtClean="0"/>
              <a:t> </a:t>
            </a:r>
            <a:r>
              <a:rPr lang="fr-BE" dirty="0" err="1" smtClean="0"/>
              <a:t>field</a:t>
            </a:r>
            <a:r>
              <a:rPr lang="fr-BE" dirty="0" smtClean="0"/>
              <a:t> </a:t>
            </a:r>
            <a:r>
              <a:rPr lang="fr-BE" dirty="0" err="1" smtClean="0"/>
              <a:t>mapping</a:t>
            </a:r>
            <a:endParaRPr lang="fr-BE" dirty="0" smtClean="0"/>
          </a:p>
          <a:p>
            <a:pPr lvl="1"/>
            <a:r>
              <a:rPr lang="fr-BE" dirty="0" err="1" smtClean="0"/>
              <a:t>Many</a:t>
            </a:r>
            <a:r>
              <a:rPr lang="fr-BE" dirty="0" smtClean="0"/>
              <a:t> user profiles </a:t>
            </a:r>
            <a:r>
              <a:rPr lang="fr-BE" dirty="0" err="1" smtClean="0"/>
              <a:t>supported</a:t>
            </a:r>
            <a:endParaRPr lang="fr-BE" dirty="0" smtClean="0"/>
          </a:p>
          <a:p>
            <a:pPr lvl="1"/>
            <a:r>
              <a:rPr lang="fr-BE" dirty="0" err="1" smtClean="0"/>
              <a:t>Easy</a:t>
            </a:r>
            <a:r>
              <a:rPr lang="fr-BE" dirty="0" smtClean="0"/>
              <a:t> </a:t>
            </a:r>
            <a:r>
              <a:rPr lang="fr-BE" dirty="0" err="1" smtClean="0"/>
              <a:t>deployment</a:t>
            </a:r>
            <a:r>
              <a:rPr lang="fr-BE" dirty="0" smtClean="0"/>
              <a:t> (single file copy)</a:t>
            </a:r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endParaRPr lang="fr-BE" dirty="0" smtClean="0"/>
          </a:p>
          <a:p>
            <a:pPr>
              <a:buNone/>
            </a:pPr>
            <a:endParaRPr lang="fr-BE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439</Words>
  <Application>Microsoft Office PowerPoint</Application>
  <PresentationFormat>On-screen Show (4:3)</PresentationFormat>
  <Paragraphs>137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Custom Design</vt:lpstr>
      <vt:lpstr>1_Custom Design</vt:lpstr>
      <vt:lpstr>Cardiris Corporate 5 for Microsoft Dynamics CRM</vt:lpstr>
      <vt:lpstr>Cardiris - Overview</vt:lpstr>
      <vt:lpstr>Cardiris - Branding</vt:lpstr>
      <vt:lpstr>Cardiris 5 – Scanning single cards</vt:lpstr>
      <vt:lpstr>Cardiris 5 – Scanning multiple cards</vt:lpstr>
      <vt:lpstr>Cardiris 5 – Recognize, Organize &amp; Edit</vt:lpstr>
      <vt:lpstr>Cardiris 5 - Export</vt:lpstr>
      <vt:lpstr>Cardiris 5 – Demo</vt:lpstr>
      <vt:lpstr>CRM Export: Key Points</vt:lpstr>
      <vt:lpstr>Cardiris Toolbar for MS Outlook</vt:lpstr>
      <vt:lpstr>How to face your major challenge:  Do more with less, while reducing your carbon footprint </vt:lpstr>
      <vt:lpstr>Reference slides – Cardiris 5 screenshots</vt:lpstr>
      <vt:lpstr>Cardiris 5 – Recognize, Organize &amp; Edit</vt:lpstr>
      <vt:lpstr>Organize &amp; Edit: Duplicates Management Tool</vt:lpstr>
      <vt:lpstr>Organize &amp; Edit: Duplicates Management Tool</vt:lpstr>
      <vt:lpstr>CRM Export: for your Needs</vt:lpstr>
      <vt:lpstr>CRM Export: Duplicates Management</vt:lpstr>
      <vt:lpstr>CRM Export: Duplicates Management</vt:lpstr>
      <vt:lpstr>CRM Export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crochign</dc:creator>
  <cp:lastModifiedBy>Xavier Gallez</cp:lastModifiedBy>
  <cp:revision>30</cp:revision>
  <dcterms:created xsi:type="dcterms:W3CDTF">2010-01-05T13:17:27Z</dcterms:created>
  <dcterms:modified xsi:type="dcterms:W3CDTF">2010-02-05T10:31:15Z</dcterms:modified>
</cp:coreProperties>
</file>