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8"/>
  </p:notesMasterIdLst>
  <p:sldIdLst>
    <p:sldId id="256" r:id="rId4"/>
    <p:sldId id="257" r:id="rId5"/>
    <p:sldId id="258" r:id="rId6"/>
    <p:sldId id="262" r:id="rId7"/>
    <p:sldId id="265" r:id="rId8"/>
    <p:sldId id="266" r:id="rId9"/>
    <p:sldId id="267" r:id="rId10"/>
    <p:sldId id="280" r:id="rId11"/>
    <p:sldId id="281" r:id="rId12"/>
    <p:sldId id="270"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5" r:id="rId36"/>
    <p:sldId id="30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570" autoAdjust="0"/>
  </p:normalViewPr>
  <p:slideViewPr>
    <p:cSldViewPr>
      <p:cViewPr varScale="1">
        <p:scale>
          <a:sx n="107" d="100"/>
          <a:sy n="107" d="100"/>
        </p:scale>
        <p:origin x="-90"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1860"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fr-B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98DC2EDF-BE8B-4444-819D-FFB4B6761834}" type="datetimeFigureOut">
              <a:rPr lang="fr-FR"/>
              <a:pPr>
                <a:defRPr/>
              </a:pPr>
              <a:t>05/02/2010</a:t>
            </a:fld>
            <a:endParaRPr lang="fr-B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B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fr-B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fr-B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1BA48E4C-2738-44AF-A445-AD63A57E3EAC}" type="slidenum">
              <a:rPr lang="fr-BE"/>
              <a:pPr>
                <a:defRPr/>
              </a:pPr>
              <a:t>‹#›</a:t>
            </a:fld>
            <a:endParaRPr lang="fr-B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5FE9BC-0D7C-4F06-B714-8BE1D2B118F6}" type="slidenum">
              <a:rPr lang="fr-BE"/>
              <a:pPr fontAlgn="base">
                <a:spcBef>
                  <a:spcPct val="0"/>
                </a:spcBef>
                <a:spcAft>
                  <a:spcPct val="0"/>
                </a:spcAft>
              </a:pPr>
              <a:t>1</a:t>
            </a:fld>
            <a:endParaRPr lang="fr-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52E570-B671-449C-9142-5D10A32AD964}" type="slidenum">
              <a:rPr lang="fr-BE"/>
              <a:pPr fontAlgn="base">
                <a:spcBef>
                  <a:spcPct val="0"/>
                </a:spcBef>
                <a:spcAft>
                  <a:spcPct val="0"/>
                </a:spcAft>
              </a:pPr>
              <a:t>10</a:t>
            </a:fld>
            <a:endParaRPr lang="fr-B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4A7C46-9EFC-4435-9ED8-943A1D6EF777}" type="slidenum">
              <a:rPr lang="fr-BE"/>
              <a:pPr fontAlgn="base">
                <a:spcBef>
                  <a:spcPct val="0"/>
                </a:spcBef>
                <a:spcAft>
                  <a:spcPct val="0"/>
                </a:spcAft>
              </a:pPr>
              <a:t>11</a:t>
            </a:fld>
            <a:endParaRPr lang="fr-B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DD1910-35E1-4AC3-835E-86DBE88755B3}" type="slidenum">
              <a:rPr lang="fr-BE"/>
              <a:pPr fontAlgn="base">
                <a:spcBef>
                  <a:spcPct val="0"/>
                </a:spcBef>
                <a:spcAft>
                  <a:spcPct val="0"/>
                </a:spcAft>
              </a:pPr>
              <a:t>12</a:t>
            </a:fld>
            <a:endParaRPr lang="fr-B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BE" smtClean="0"/>
              <a:t>SCIC =?</a:t>
            </a:r>
          </a:p>
          <a:p>
            <a:pPr>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A0EFC-D21F-4054-AFBC-BC17FB760EA3}" type="slidenum">
              <a:rPr lang="fr-BE"/>
              <a:pPr fontAlgn="base">
                <a:spcBef>
                  <a:spcPct val="0"/>
                </a:spcBef>
                <a:spcAft>
                  <a:spcPct val="0"/>
                </a:spcAft>
              </a:pPr>
              <a:t>13</a:t>
            </a:fld>
            <a:endParaRPr lang="fr-B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19FE42-9371-4A8D-BFB4-F2957777BFBE}" type="slidenum">
              <a:rPr lang="fr-BE"/>
              <a:pPr fontAlgn="base">
                <a:spcBef>
                  <a:spcPct val="0"/>
                </a:spcBef>
                <a:spcAft>
                  <a:spcPct val="0"/>
                </a:spcAft>
              </a:pPr>
              <a:t>14</a:t>
            </a:fld>
            <a:endParaRPr lang="fr-B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0A016D-5028-4D80-90A8-A12BB606AE12}" type="slidenum">
              <a:rPr lang="fr-BE"/>
              <a:pPr fontAlgn="base">
                <a:spcBef>
                  <a:spcPct val="0"/>
                </a:spcBef>
                <a:spcAft>
                  <a:spcPct val="0"/>
                </a:spcAft>
              </a:pPr>
              <a:t>15</a:t>
            </a:fld>
            <a:endParaRPr lang="fr-B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5F16F9-0C92-40AB-BD70-452AFD3D5D5D}" type="slidenum">
              <a:rPr lang="fr-BE"/>
              <a:pPr fontAlgn="base">
                <a:spcBef>
                  <a:spcPct val="0"/>
                </a:spcBef>
                <a:spcAft>
                  <a:spcPct val="0"/>
                </a:spcAft>
              </a:pPr>
              <a:t>16</a:t>
            </a:fld>
            <a:endParaRPr lang="fr-B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27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2582FC-3A9C-4263-BCA9-6ED349570EB7}" type="slidenum">
              <a:rPr lang="fr-BE"/>
              <a:pPr fontAlgn="base">
                <a:spcBef>
                  <a:spcPct val="0"/>
                </a:spcBef>
                <a:spcAft>
                  <a:spcPct val="0"/>
                </a:spcAft>
              </a:pPr>
              <a:t>17</a:t>
            </a:fld>
            <a:endParaRPr lang="fr-B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marL="0" lvl="1" fontAlgn="auto">
              <a:spcBef>
                <a:spcPts val="0"/>
              </a:spcBef>
              <a:spcAft>
                <a:spcPts val="0"/>
              </a:spcAft>
              <a:defRPr/>
            </a:pPr>
            <a:endParaRPr lang="en-US" dirty="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EA28C2-2D3E-47AA-8A0F-D2C88BE92CB2}" type="slidenum">
              <a:rPr lang="fr-BE"/>
              <a:pPr fontAlgn="base">
                <a:spcBef>
                  <a:spcPct val="0"/>
                </a:spcBef>
                <a:spcAft>
                  <a:spcPct val="0"/>
                </a:spcAft>
              </a:pPr>
              <a:t>18</a:t>
            </a:fld>
            <a:endParaRPr lang="fr-BE"/>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3D566A-A368-4107-AA8D-DB1F26419983}" type="slidenum">
              <a:rPr lang="fr-BE"/>
              <a:pPr fontAlgn="base">
                <a:spcBef>
                  <a:spcPct val="0"/>
                </a:spcBef>
                <a:spcAft>
                  <a:spcPct val="0"/>
                </a:spcAft>
              </a:pPr>
              <a:t>20</a:t>
            </a:fld>
            <a:endParaRPr lang="fr-B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92922E-70CD-496B-99BF-861D62B4741C}" type="slidenum">
              <a:rPr lang="fr-BE"/>
              <a:pPr fontAlgn="base">
                <a:spcBef>
                  <a:spcPct val="0"/>
                </a:spcBef>
                <a:spcAft>
                  <a:spcPct val="0"/>
                </a:spcAft>
              </a:pPr>
              <a:t>2</a:t>
            </a:fld>
            <a:endParaRPr lang="fr-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EE6B9F-0D3E-4708-8EC6-E0F0CCE0456C}" type="slidenum">
              <a:rPr lang="fr-BE"/>
              <a:pPr fontAlgn="base">
                <a:spcBef>
                  <a:spcPct val="0"/>
                </a:spcBef>
                <a:spcAft>
                  <a:spcPct val="0"/>
                </a:spcAft>
              </a:pPr>
              <a:t>21</a:t>
            </a:fld>
            <a:endParaRPr lang="fr-BE"/>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29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E4FBA1-1100-489A-B346-DD5F8C822BA2}" type="slidenum">
              <a:rPr lang="fr-BE"/>
              <a:pPr fontAlgn="base">
                <a:spcBef>
                  <a:spcPct val="0"/>
                </a:spcBef>
                <a:spcAft>
                  <a:spcPct val="0"/>
                </a:spcAft>
              </a:pPr>
              <a:t>23</a:t>
            </a:fld>
            <a:endParaRPr lang="fr-BE"/>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4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F28F70-A0D0-4BA3-99CA-4E02851EDC42}" type="slidenum">
              <a:rPr lang="fr-BE"/>
              <a:pPr fontAlgn="base">
                <a:spcBef>
                  <a:spcPct val="0"/>
                </a:spcBef>
                <a:spcAft>
                  <a:spcPct val="0"/>
                </a:spcAft>
              </a:pPr>
              <a:t>24</a:t>
            </a:fld>
            <a:endParaRPr lang="fr-BE"/>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70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AF13C9-B9A4-49EF-AAA4-66963825E912}" type="slidenum">
              <a:rPr lang="fr-BE"/>
              <a:pPr fontAlgn="base">
                <a:spcBef>
                  <a:spcPct val="0"/>
                </a:spcBef>
                <a:spcAft>
                  <a:spcPct val="0"/>
                </a:spcAft>
              </a:pPr>
              <a:t>25</a:t>
            </a:fld>
            <a:endParaRPr lang="fr-BE"/>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890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F249E4-191D-4EA9-8A82-744BAD01FBFF}" type="slidenum">
              <a:rPr lang="fr-BE"/>
              <a:pPr fontAlgn="base">
                <a:spcBef>
                  <a:spcPct val="0"/>
                </a:spcBef>
                <a:spcAft>
                  <a:spcPct val="0"/>
                </a:spcAft>
              </a:pPr>
              <a:t>26</a:t>
            </a:fld>
            <a:endParaRPr lang="fr-B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fr-BE" smtClean="0"/>
              <a:t>One can read what is under the current text … </a:t>
            </a: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A84FBC-7418-4CAA-9208-5FD02472FB1B}" type="slidenum">
              <a:rPr lang="fr-BE"/>
              <a:pPr fontAlgn="base">
                <a:spcBef>
                  <a:spcPct val="0"/>
                </a:spcBef>
                <a:spcAft>
                  <a:spcPct val="0"/>
                </a:spcAft>
              </a:pPr>
              <a:t>30</a:t>
            </a:fld>
            <a:endParaRPr lang="fr-BE"/>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972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2F8190-E3E3-40A3-9289-900B98E5644F}" type="slidenum">
              <a:rPr lang="fr-BE"/>
              <a:pPr fontAlgn="base">
                <a:spcBef>
                  <a:spcPct val="0"/>
                </a:spcBef>
                <a:spcAft>
                  <a:spcPct val="0"/>
                </a:spcAft>
              </a:pPr>
              <a:t>32</a:t>
            </a:fld>
            <a:endParaRPr lang="fr-B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5EB96-6B1B-49A1-97E7-B986C44F2DB5}" type="slidenum">
              <a:rPr lang="fr-BE"/>
              <a:pPr fontAlgn="base">
                <a:spcBef>
                  <a:spcPct val="0"/>
                </a:spcBef>
                <a:spcAft>
                  <a:spcPct val="0"/>
                </a:spcAft>
              </a:pPr>
              <a:t>3</a:t>
            </a:fld>
            <a:endParaRPr lang="fr-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2D1171F-44FB-4BD5-90A8-0433D07DA6AD}" type="slidenum">
              <a:rPr lang="fr-BE"/>
              <a:pPr fontAlgn="base">
                <a:spcBef>
                  <a:spcPct val="0"/>
                </a:spcBef>
                <a:spcAft>
                  <a:spcPct val="0"/>
                </a:spcAft>
              </a:pPr>
              <a:t>4</a:t>
            </a:fld>
            <a:endParaRPr lang="fr-B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4C713F-C882-4309-B1A2-4262E6C6C9AE}" type="slidenum">
              <a:rPr lang="fr-BE"/>
              <a:pPr fontAlgn="base">
                <a:spcBef>
                  <a:spcPct val="0"/>
                </a:spcBef>
                <a:spcAft>
                  <a:spcPct val="0"/>
                </a:spcAft>
              </a:pPr>
              <a:t>5</a:t>
            </a:fld>
            <a:endParaRPr lang="fr-B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B253C0-DD6F-4DD7-9EB4-DBDDA4BD3AC1}" type="slidenum">
              <a:rPr lang="fr-BE"/>
              <a:pPr fontAlgn="base">
                <a:spcBef>
                  <a:spcPct val="0"/>
                </a:spcBef>
                <a:spcAft>
                  <a:spcPct val="0"/>
                </a:spcAft>
              </a:pPr>
              <a:t>6</a:t>
            </a:fld>
            <a:endParaRPr lang="fr-B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E21EF2-A2CF-44BF-B004-9A8E31984D4B}" type="slidenum">
              <a:rPr lang="fr-BE"/>
              <a:pPr fontAlgn="base">
                <a:spcBef>
                  <a:spcPct val="0"/>
                </a:spcBef>
                <a:spcAft>
                  <a:spcPct val="0"/>
                </a:spcAft>
              </a:pPr>
              <a:t>7</a:t>
            </a:fld>
            <a:endParaRPr lang="fr-B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EB5356-C4CD-4D4E-9358-A42F2F6E20B0}" type="slidenum">
              <a:rPr lang="fr-BE"/>
              <a:pPr fontAlgn="base">
                <a:spcBef>
                  <a:spcPct val="0"/>
                </a:spcBef>
                <a:spcAft>
                  <a:spcPct val="0"/>
                </a:spcAft>
              </a:pPr>
              <a:t>8</a:t>
            </a:fld>
            <a:endParaRPr lang="fr-B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fr-FR"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F4605-44F8-425B-ABB5-1716C89713F3}" type="slidenum">
              <a:rPr lang="fr-BE"/>
              <a:pPr fontAlgn="base">
                <a:spcBef>
                  <a:spcPct val="0"/>
                </a:spcBef>
                <a:spcAft>
                  <a:spcPct val="0"/>
                </a:spcAft>
              </a:pPr>
              <a:t>9</a:t>
            </a:fld>
            <a:endParaRPr lang="fr-B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FDFD63F-FC4C-4E9C-A5CE-91032EDE99A8}"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FACE9-437C-4C04-956C-2A924012A2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7BCD3E-55C1-4829-83DE-19E226012539}"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489259-CBAC-4AED-8278-07D21245C44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488972C-3BC8-4B58-8B6B-511BC5755800}"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8422B-AD90-43D1-9C1B-333BDA0ED89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244F491-FC08-474D-9D0C-A6AD4EE6EDB8}"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DAC7DF-CCD3-4594-8555-CCBF2F2BF231}"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91CE86-9551-4079-B5A6-09EAB6B4B75E}"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1BA537-805C-4AC8-A9F9-4CD0E4710C24}"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C7E4ED-D702-4FB3-851D-460BEB79D56E}"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8E240A-F4A4-4DED-B529-51E0568C45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2DBE96-962A-4771-96D7-E83168DBEF7A}"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F423BD-5389-434B-83E6-475F880E8AE1}"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89681D-A7CF-4C31-AD7E-26556CEC43ED}" type="datetimeFigureOut">
              <a:rPr lang="en-US"/>
              <a:pPr>
                <a:defRPr/>
              </a:pPr>
              <a:t>2/5/2010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C73F68-CE2A-4C14-BE57-0B22A68291E4}"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41DCA-C19C-44C9-9242-7FA75008E3B9}" type="datetimeFigureOut">
              <a:rPr lang="en-US"/>
              <a:pPr>
                <a:defRPr/>
              </a:pPr>
              <a:t>2/5/2010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E6C9103-B1F7-4208-9A27-4C6045D6BC61}"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33413E-5393-4DF6-8A82-DD2C99119DFB}" type="datetimeFigureOut">
              <a:rPr lang="en-US"/>
              <a:pPr>
                <a:defRPr/>
              </a:pPr>
              <a:t>2/5/2010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842000A-054F-4D62-A474-F839531078C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7BC25-6634-4B6A-9FA3-EF6494DA0CF5}"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F7D53AB-A88E-40AB-A72E-0A750DDD778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FEE6939-07BC-46DE-A061-74E4D71D576A}"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D6DBD9-FF9A-468E-86AA-96E2ED67CF6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14F723-ABB0-411F-9752-723DE42D064E}"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49928AC-3BA5-4BC5-B0DE-9D8CCD96092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84A3C68-41D0-4D34-BF27-CEA001B74EA8}"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597ED5-3BFA-47DE-9B03-5F89A0738AC6}"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BBF7E3-B4D7-4BE4-8D43-1BD5C4A5D11C}"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5469F18-FFDB-4250-B644-B6760CA10516}"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A2C9E6-41A3-4DA7-8E3B-EA6711B042D9}"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65C10C-7A10-4C8B-A0B7-0C921777EED6}"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C79A739-5142-4FB9-96D2-FBCC0C79FEBD}"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5CCCD7-864D-4FD0-8ED3-95BCD4DFCD00}"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EA2B15-FBD3-4FE2-B5B9-0F3FFB6AE8B4}"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FAE3B-A3B8-4FBB-90BD-CCF17927BDA7}"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8D60D14-0772-42C4-A1BC-A0DAC2DF2BB7}"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DEFAAC-5F8E-4274-949F-26D9F884E113}"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FE5CF39-0077-4CBD-A4D9-34877B21FA67}" type="datetimeFigureOut">
              <a:rPr lang="en-US"/>
              <a:pPr>
                <a:defRPr/>
              </a:pPr>
              <a:t>2/5/2010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8B2C5D6-CEFB-4CFA-A60A-0D098FF9F40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EDDE9A-CDB7-4A37-86EE-6B59E3ABF6B8}" type="datetimeFigureOut">
              <a:rPr lang="en-US"/>
              <a:pPr>
                <a:defRPr/>
              </a:pPr>
              <a:t>2/5/2010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A4924A-FA72-4131-AB69-41EC1643EB6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42F55D-D2D7-4940-B56A-8EEF03350F85}" type="datetimeFigureOut">
              <a:rPr lang="en-US"/>
              <a:pPr>
                <a:defRPr/>
              </a:pPr>
              <a:t>2/5/2010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E66F72F-6429-4C79-A26D-BB2CD8A10A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2A1E0A-B000-4CFF-9387-B0CC1D4B54B5}"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956D9C-9ED8-4EB5-9B20-452A33768B89}"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A22F52-0DEC-467E-8E15-1B5B2BC70869}"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F01C0FB-CB4D-476A-8192-0CAAA07D4A24}"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484CA4-D71A-4474-85C2-297CB9476007}"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45DAE78-2C2F-4676-91C0-9805726A2763}"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20DAD6-D0A9-4525-BABD-C84E55780D31}"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C73DA-B311-4EE7-9A02-1824C94F3BE6}"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F90FBFD-1391-4CE7-8E3C-DC2E68B4CA1A}" type="datetimeFigureOut">
              <a:rPr lang="en-US"/>
              <a:pPr>
                <a:defRPr/>
              </a:pPr>
              <a:t>2/5/2010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774A93-EBA4-41DA-9E58-2F1D0FBC18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15E26B-25BD-4913-A1A2-BE3153B01229}"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9471B4-F6F2-45A4-BEAC-F8FAB1E4CFA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97FDA13-398E-43ED-A62F-FA16EDD49F0A}" type="datetimeFigureOut">
              <a:rPr lang="en-US"/>
              <a:pPr>
                <a:defRPr/>
              </a:pPr>
              <a:t>2/5/2010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E52C66D-BFD9-45BB-A214-7DC080F8C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5E0D8E-2BFC-403C-B4BC-993C03153039}" type="datetimeFigureOut">
              <a:rPr lang="en-US"/>
              <a:pPr>
                <a:defRPr/>
              </a:pPr>
              <a:t>2/5/2010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6A3009-6B2E-439A-BC88-BD3B5E3E33B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A0E232C-DAB0-4929-AFA1-DC850E45F27A}" type="datetimeFigureOut">
              <a:rPr lang="en-US"/>
              <a:pPr>
                <a:defRPr/>
              </a:pPr>
              <a:t>2/5/2010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70B00EC-8C74-4A42-A25A-A3FCD252135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06A20C5-A91A-4BAA-85E7-52F5B1EC7E12}"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41DB4-B6B0-42F8-80C0-B74344F2BED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DC386E-4CC3-433E-B3EC-8A7392E49F56}" type="datetimeFigureOut">
              <a:rPr lang="en-US"/>
              <a:pPr>
                <a:defRPr/>
              </a:pPr>
              <a:t>2/5/2010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95B9C5-A1A6-4CB2-920B-D3E785164BA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8" descr="IRISLink2010-PPT-content-01c.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02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F5E42603-FDF8-40F9-8ECF-17784A5A5DD4}" type="datetimeFigureOut">
              <a:rPr lang="en-US"/>
              <a:pPr>
                <a:defRPr/>
              </a:pPr>
              <a:t>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EBAF6E5-21D9-4073-9228-7554DF7E1E9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b="1" kern="1200">
          <a:solidFill>
            <a:srgbClr val="10253F"/>
          </a:solidFill>
          <a:latin typeface="+mj-lt"/>
          <a:ea typeface="+mj-ea"/>
          <a:cs typeface="+mj-cs"/>
        </a:defRPr>
      </a:lvl1pPr>
      <a:lvl2pPr algn="ctr" rtl="0" fontAlgn="base">
        <a:spcBef>
          <a:spcPct val="0"/>
        </a:spcBef>
        <a:spcAft>
          <a:spcPct val="0"/>
        </a:spcAft>
        <a:defRPr sz="4400" b="1">
          <a:solidFill>
            <a:srgbClr val="10253F"/>
          </a:solidFill>
          <a:latin typeface="Calibri" pitchFamily="34" charset="0"/>
        </a:defRPr>
      </a:lvl2pPr>
      <a:lvl3pPr algn="ctr" rtl="0" fontAlgn="base">
        <a:spcBef>
          <a:spcPct val="0"/>
        </a:spcBef>
        <a:spcAft>
          <a:spcPct val="0"/>
        </a:spcAft>
        <a:defRPr sz="4400" b="1">
          <a:solidFill>
            <a:srgbClr val="10253F"/>
          </a:solidFill>
          <a:latin typeface="Calibri" pitchFamily="34" charset="0"/>
        </a:defRPr>
      </a:lvl3pPr>
      <a:lvl4pPr algn="ctr" rtl="0" fontAlgn="base">
        <a:spcBef>
          <a:spcPct val="0"/>
        </a:spcBef>
        <a:spcAft>
          <a:spcPct val="0"/>
        </a:spcAft>
        <a:defRPr sz="4400" b="1">
          <a:solidFill>
            <a:srgbClr val="10253F"/>
          </a:solidFill>
          <a:latin typeface="Calibri" pitchFamily="34" charset="0"/>
        </a:defRPr>
      </a:lvl4pPr>
      <a:lvl5pPr algn="ctr" rtl="0" fontAlgn="base">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314" name="Picture 7" descr="IRISLink2010-PPT-content-01b.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13315"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830740B-898F-4F42-914D-C8F94AC0C8D8}" type="datetimeFigureOut">
              <a:rPr lang="en-US"/>
              <a:pPr>
                <a:defRPr/>
              </a:pPr>
              <a:t>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BE33CAA-461E-41D6-9EB7-E8C69748611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ctr" rtl="0" fontAlgn="base">
        <a:spcBef>
          <a:spcPct val="0"/>
        </a:spcBef>
        <a:spcAft>
          <a:spcPct val="0"/>
        </a:spcAft>
        <a:defRPr sz="4400" b="1" kern="1200">
          <a:solidFill>
            <a:srgbClr val="10253F"/>
          </a:solidFill>
          <a:latin typeface="+mj-lt"/>
          <a:ea typeface="+mj-ea"/>
          <a:cs typeface="+mj-cs"/>
        </a:defRPr>
      </a:lvl1pPr>
      <a:lvl2pPr algn="ctr" rtl="0" fontAlgn="base">
        <a:spcBef>
          <a:spcPct val="0"/>
        </a:spcBef>
        <a:spcAft>
          <a:spcPct val="0"/>
        </a:spcAft>
        <a:defRPr sz="4400" b="1">
          <a:solidFill>
            <a:srgbClr val="10253F"/>
          </a:solidFill>
          <a:latin typeface="Calibri" pitchFamily="34" charset="0"/>
        </a:defRPr>
      </a:lvl2pPr>
      <a:lvl3pPr algn="ctr" rtl="0" fontAlgn="base">
        <a:spcBef>
          <a:spcPct val="0"/>
        </a:spcBef>
        <a:spcAft>
          <a:spcPct val="0"/>
        </a:spcAft>
        <a:defRPr sz="4400" b="1">
          <a:solidFill>
            <a:srgbClr val="10253F"/>
          </a:solidFill>
          <a:latin typeface="Calibri" pitchFamily="34" charset="0"/>
        </a:defRPr>
      </a:lvl3pPr>
      <a:lvl4pPr algn="ctr" rtl="0" fontAlgn="base">
        <a:spcBef>
          <a:spcPct val="0"/>
        </a:spcBef>
        <a:spcAft>
          <a:spcPct val="0"/>
        </a:spcAft>
        <a:defRPr sz="4400" b="1">
          <a:solidFill>
            <a:srgbClr val="10253F"/>
          </a:solidFill>
          <a:latin typeface="Calibri" pitchFamily="34" charset="0"/>
        </a:defRPr>
      </a:lvl4pPr>
      <a:lvl5pPr algn="ctr" rtl="0" fontAlgn="base">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5602" name="Picture 7" descr="IRISLink2010-PPT-content-03b.jpg"/>
          <p:cNvPicPr>
            <a:picLocks noChangeAspect="1"/>
          </p:cNvPicPr>
          <p:nvPr userDrawn="1"/>
        </p:nvPicPr>
        <p:blipFill>
          <a:blip r:embed="rId13"/>
          <a:srcRect/>
          <a:stretch>
            <a:fillRect/>
          </a:stretch>
        </p:blipFill>
        <p:spPr bwMode="auto">
          <a:xfrm>
            <a:off x="0" y="0"/>
            <a:ext cx="9144000" cy="6858000"/>
          </a:xfrm>
          <a:prstGeom prst="rect">
            <a:avLst/>
          </a:prstGeom>
          <a:noFill/>
          <a:ln w="9525">
            <a:noFill/>
            <a:miter lim="800000"/>
            <a:headEnd/>
            <a:tailEnd/>
          </a:ln>
        </p:spPr>
      </p:pic>
      <p:sp>
        <p:nvSpPr>
          <p:cNvPr id="2560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3963CC3-66FD-4A37-B4CB-8887031DEDD5}" type="datetimeFigureOut">
              <a:rPr lang="en-US"/>
              <a:pPr>
                <a:defRPr/>
              </a:pPr>
              <a:t>2/5/2010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2B326C8-0F73-4B81-A04C-7A90688CD09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fontAlgn="base">
        <a:spcBef>
          <a:spcPct val="0"/>
        </a:spcBef>
        <a:spcAft>
          <a:spcPct val="0"/>
        </a:spcAft>
        <a:defRPr sz="4400" b="1" kern="1200">
          <a:solidFill>
            <a:srgbClr val="10253F"/>
          </a:solidFill>
          <a:latin typeface="+mj-lt"/>
          <a:ea typeface="+mj-ea"/>
          <a:cs typeface="+mj-cs"/>
        </a:defRPr>
      </a:lvl1pPr>
      <a:lvl2pPr algn="ctr" rtl="0" fontAlgn="base">
        <a:spcBef>
          <a:spcPct val="0"/>
        </a:spcBef>
        <a:spcAft>
          <a:spcPct val="0"/>
        </a:spcAft>
        <a:defRPr sz="4400" b="1">
          <a:solidFill>
            <a:srgbClr val="10253F"/>
          </a:solidFill>
          <a:latin typeface="Calibri" pitchFamily="34" charset="0"/>
        </a:defRPr>
      </a:lvl2pPr>
      <a:lvl3pPr algn="ctr" rtl="0" fontAlgn="base">
        <a:spcBef>
          <a:spcPct val="0"/>
        </a:spcBef>
        <a:spcAft>
          <a:spcPct val="0"/>
        </a:spcAft>
        <a:defRPr sz="4400" b="1">
          <a:solidFill>
            <a:srgbClr val="10253F"/>
          </a:solidFill>
          <a:latin typeface="Calibri" pitchFamily="34" charset="0"/>
        </a:defRPr>
      </a:lvl3pPr>
      <a:lvl4pPr algn="ctr" rtl="0" fontAlgn="base">
        <a:spcBef>
          <a:spcPct val="0"/>
        </a:spcBef>
        <a:spcAft>
          <a:spcPct val="0"/>
        </a:spcAft>
        <a:defRPr sz="4400" b="1">
          <a:solidFill>
            <a:srgbClr val="10253F"/>
          </a:solidFill>
          <a:latin typeface="Calibri" pitchFamily="34" charset="0"/>
        </a:defRPr>
      </a:lvl4pPr>
      <a:lvl5pPr algn="ctr" rtl="0" fontAlgn="base">
        <a:spcBef>
          <a:spcPct val="0"/>
        </a:spcBef>
        <a:spcAft>
          <a:spcPct val="0"/>
        </a:spcAft>
        <a:defRPr sz="4400" b="1">
          <a:solidFill>
            <a:srgbClr val="10253F"/>
          </a:solidFill>
          <a:latin typeface="Calibri" pitchFamily="34" charset="0"/>
        </a:defRPr>
      </a:lvl5pPr>
      <a:lvl6pPr marL="457200" algn="ctr" rtl="0" fontAlgn="base">
        <a:spcBef>
          <a:spcPct val="0"/>
        </a:spcBef>
        <a:spcAft>
          <a:spcPct val="0"/>
        </a:spcAft>
        <a:defRPr sz="4400" b="1">
          <a:solidFill>
            <a:srgbClr val="10253F"/>
          </a:solidFill>
          <a:latin typeface="Calibri" pitchFamily="34" charset="0"/>
        </a:defRPr>
      </a:lvl6pPr>
      <a:lvl7pPr marL="914400" algn="ctr" rtl="0" fontAlgn="base">
        <a:spcBef>
          <a:spcPct val="0"/>
        </a:spcBef>
        <a:spcAft>
          <a:spcPct val="0"/>
        </a:spcAft>
        <a:defRPr sz="4400" b="1">
          <a:solidFill>
            <a:srgbClr val="10253F"/>
          </a:solidFill>
          <a:latin typeface="Calibri" pitchFamily="34" charset="0"/>
        </a:defRPr>
      </a:lvl7pPr>
      <a:lvl8pPr marL="1371600" algn="ctr" rtl="0" fontAlgn="base">
        <a:spcBef>
          <a:spcPct val="0"/>
        </a:spcBef>
        <a:spcAft>
          <a:spcPct val="0"/>
        </a:spcAft>
        <a:defRPr sz="4400" b="1">
          <a:solidFill>
            <a:srgbClr val="10253F"/>
          </a:solidFill>
          <a:latin typeface="Calibri" pitchFamily="34" charset="0"/>
        </a:defRPr>
      </a:lvl8pPr>
      <a:lvl9pPr marL="1828800" algn="ctr" rtl="0" fontAlgn="base">
        <a:spcBef>
          <a:spcPct val="0"/>
        </a:spcBef>
        <a:spcAft>
          <a:spcPct val="0"/>
        </a:spcAft>
        <a:defRPr sz="4400" b="1">
          <a:solidFill>
            <a:srgbClr val="10253F"/>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rgbClr val="10253F"/>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rgbClr val="10253F"/>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rgbClr val="10253F"/>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rgbClr val="10253F"/>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rgbClr val="10253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hyperlink" Target="http://www.africa-eu-partnership.org/index_en.php"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hyperlink" Target="http://ec.europa.eu/health-eu/index_en.htm"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1.gif"/></Relationships>
</file>

<file path=ppt/slides/_rels/slide12.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youtube.com/results?search_query=eutube&amp;search_type=&amp;aq=f" TargetMode="External"/><Relationship Id="rId7"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hyperlink" Target="http://www.youtube.com/user/eutub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www.consilium.europa.eu/" TargetMode="External"/><Relationship Id="rId7" Type="http://schemas.openxmlformats.org/officeDocument/2006/relationships/image" Target="../media/image7.png"/><Relationship Id="rId2" Type="http://schemas.openxmlformats.org/officeDocument/2006/relationships/hyperlink" Target="http://www.ec.europarl.eu/" TargetMode="External"/><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hyperlink" Target="http://www.eib.org/" TargetMode="External"/><Relationship Id="rId4" Type="http://schemas.openxmlformats.org/officeDocument/2006/relationships/hyperlink" Target="http://www.curia.europa.e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image" Target="../media/image6.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www.ec.europa.eu/"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5.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5" descr="IRISLink2010-PPT-cove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14375" y="2928938"/>
            <a:ext cx="7772400" cy="1470025"/>
          </a:xfrm>
        </p:spPr>
        <p:txBody>
          <a:bodyPr>
            <a:normAutofit/>
          </a:bodyPr>
          <a:lstStyle/>
          <a:p>
            <a:r>
              <a:rPr lang="en-US" sz="3200" smtClean="0">
                <a:solidFill>
                  <a:srgbClr val="10253F"/>
                </a:solidFill>
              </a:rPr>
              <a:t/>
            </a:r>
            <a:br>
              <a:rPr lang="en-US" sz="3200" smtClean="0">
                <a:solidFill>
                  <a:srgbClr val="10253F"/>
                </a:solidFill>
              </a:rPr>
            </a:br>
            <a:r>
              <a:rPr lang="en-US" sz="3200" smtClean="0">
                <a:solidFill>
                  <a:srgbClr val="10253F"/>
                </a:solidFill>
              </a:rPr>
              <a:t> </a:t>
            </a:r>
            <a:br>
              <a:rPr lang="en-US" sz="3200" smtClean="0">
                <a:solidFill>
                  <a:srgbClr val="10253F"/>
                </a:solidFill>
              </a:rPr>
            </a:br>
            <a:r>
              <a:rPr lang="en-US" sz="3200" smtClean="0">
                <a:solidFill>
                  <a:srgbClr val="10253F"/>
                </a:solidFill>
              </a:rPr>
              <a:t>The integration of ECM solutions in Websites for communication purpose towards the European Citizens </a:t>
            </a:r>
            <a:r>
              <a:rPr lang="fr-BE" sz="4000" smtClean="0">
                <a:solidFill>
                  <a:srgbClr val="10253F"/>
                </a:solidFill>
              </a:rPr>
              <a:t/>
            </a:r>
            <a:br>
              <a:rPr lang="fr-BE" sz="4000" smtClean="0">
                <a:solidFill>
                  <a:srgbClr val="10253F"/>
                </a:solidFill>
              </a:rPr>
            </a:br>
            <a:r>
              <a:rPr lang="fr-BE" sz="4000" smtClean="0">
                <a:solidFill>
                  <a:srgbClr val="10253F"/>
                </a:solidFill>
              </a:rPr>
              <a:t/>
            </a:r>
            <a:br>
              <a:rPr lang="fr-BE" sz="4000" smtClean="0">
                <a:solidFill>
                  <a:srgbClr val="10253F"/>
                </a:solidFill>
              </a:rPr>
            </a:br>
            <a:endParaRPr lang="en-US" sz="4000" smtClean="0">
              <a:solidFill>
                <a:srgbClr val="10253F"/>
              </a:solidFill>
            </a:endParaRPr>
          </a:p>
        </p:txBody>
      </p:sp>
      <p:sp>
        <p:nvSpPr>
          <p:cNvPr id="3" name="Subtitle 2"/>
          <p:cNvSpPr>
            <a:spLocks noGrp="1"/>
          </p:cNvSpPr>
          <p:nvPr>
            <p:ph type="subTitle" idx="1"/>
          </p:nvPr>
        </p:nvSpPr>
        <p:spPr>
          <a:xfrm>
            <a:off x="1785938" y="4581525"/>
            <a:ext cx="5972175" cy="1439863"/>
          </a:xfrm>
        </p:spPr>
        <p:txBody>
          <a:bodyPr rtlCol="0">
            <a:normAutofit lnSpcReduction="10000"/>
          </a:bodyPr>
          <a:lstStyle/>
          <a:p>
            <a:pPr fontAlgn="auto">
              <a:spcAft>
                <a:spcPts val="0"/>
              </a:spcAft>
              <a:buFont typeface="Arial" pitchFamily="34" charset="0"/>
              <a:buNone/>
              <a:defRPr/>
            </a:pPr>
            <a:r>
              <a:rPr lang="en-US" dirty="0" smtClean="0"/>
              <a:t>Speakers : Brigitte NISET (I.R.I.S.) and Frédéric Vanderheyde (JWT/Tagora)</a:t>
            </a:r>
            <a:endParaRPr lang="en-US" dirty="0"/>
          </a:p>
        </p:txBody>
      </p:sp>
      <p:pic>
        <p:nvPicPr>
          <p:cNvPr id="38916" name="Picture 2" descr="http://www.pointgphone.com/wordpress/wp-content/uploads/2007/12/jwt.jpg"/>
          <p:cNvPicPr>
            <a:picLocks noChangeAspect="1" noChangeArrowheads="1"/>
          </p:cNvPicPr>
          <p:nvPr/>
        </p:nvPicPr>
        <p:blipFill>
          <a:blip r:embed="rId4"/>
          <a:srcRect/>
          <a:stretch>
            <a:fillRect/>
          </a:stretch>
        </p:blipFill>
        <p:spPr bwMode="auto">
          <a:xfrm>
            <a:off x="7235825" y="5805488"/>
            <a:ext cx="1498600" cy="830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fr-BE" smtClean="0"/>
              <a:t>Other - event-driven - Websites </a:t>
            </a:r>
          </a:p>
        </p:txBody>
      </p:sp>
      <p:sp>
        <p:nvSpPr>
          <p:cNvPr id="3" name="Content Placeholder 2"/>
          <p:cNvSpPr>
            <a:spLocks noGrp="1"/>
          </p:cNvSpPr>
          <p:nvPr>
            <p:ph idx="1"/>
          </p:nvPr>
        </p:nvSpPr>
        <p:spPr>
          <a:xfrm>
            <a:off x="457200" y="1341438"/>
            <a:ext cx="8229600" cy="3516312"/>
          </a:xfrm>
        </p:spPr>
        <p:txBody>
          <a:bodyPr>
            <a:normAutofit/>
          </a:bodyPr>
          <a:lstStyle/>
          <a:p>
            <a:pPr>
              <a:lnSpc>
                <a:spcPct val="90000"/>
              </a:lnSpc>
            </a:pPr>
            <a:r>
              <a:rPr lang="fr-BE" sz="3000" smtClean="0"/>
              <a:t>The European Institutions do also manage « event-driven » Websites, oriented to collaboration and exchange of information. </a:t>
            </a:r>
          </a:p>
          <a:p>
            <a:pPr>
              <a:lnSpc>
                <a:spcPct val="90000"/>
              </a:lnSpc>
            </a:pPr>
            <a:r>
              <a:rPr lang="fr-BE" sz="3000" smtClean="0"/>
              <a:t>One such example is the Africa-EU partnership Website, which was created, managed and hosted by I.R.I.S.</a:t>
            </a:r>
          </a:p>
          <a:p>
            <a:pPr>
              <a:lnSpc>
                <a:spcPct val="90000"/>
              </a:lnSpc>
              <a:buFont typeface="Arial" charset="0"/>
              <a:buNone/>
            </a:pPr>
            <a:r>
              <a:rPr lang="fr-BE" sz="2600" smtClean="0">
                <a:hlinkClick r:id="rId3"/>
              </a:rPr>
              <a:t>http://www.africa-eu-partnership.org/index_en.php</a:t>
            </a:r>
            <a:endParaRPr lang="fr-BE" sz="2600" smtClean="0"/>
          </a:p>
          <a:p>
            <a:pPr>
              <a:lnSpc>
                <a:spcPct val="90000"/>
              </a:lnSpc>
              <a:buFont typeface="Arial" charset="0"/>
              <a:buNone/>
            </a:pPr>
            <a:endParaRPr lang="fr-BE" sz="2600" smtClean="0"/>
          </a:p>
          <a:p>
            <a:pPr>
              <a:lnSpc>
                <a:spcPct val="90000"/>
              </a:lnSpc>
              <a:buFont typeface="Arial" charset="0"/>
              <a:buNone/>
            </a:pPr>
            <a:endParaRPr lang="fr-BE" sz="6700" smtClean="0"/>
          </a:p>
        </p:txBody>
      </p:sp>
      <p:pic>
        <p:nvPicPr>
          <p:cNvPr id="57347" name="Picture 2" descr="http://media.paperblog.fr/i/93/932405/union-europeenne-afrique-sud-vers-sommets-dun-L-1.jpeg"/>
          <p:cNvPicPr>
            <a:picLocks noChangeAspect="1" noChangeArrowheads="1"/>
          </p:cNvPicPr>
          <p:nvPr/>
        </p:nvPicPr>
        <p:blipFill>
          <a:blip r:embed="rId4"/>
          <a:srcRect/>
          <a:stretch>
            <a:fillRect/>
          </a:stretch>
        </p:blipFill>
        <p:spPr bwMode="auto">
          <a:xfrm>
            <a:off x="3924300" y="4581525"/>
            <a:ext cx="2928938" cy="1606550"/>
          </a:xfrm>
          <a:prstGeom prst="rect">
            <a:avLst/>
          </a:prstGeom>
          <a:noFill/>
          <a:ln w="9525">
            <a:noFill/>
            <a:miter lim="800000"/>
            <a:headEnd/>
            <a:tailEnd/>
          </a:ln>
        </p:spPr>
      </p:pic>
      <p:grpSp>
        <p:nvGrpSpPr>
          <p:cNvPr id="57349" name="Group 5"/>
          <p:cNvGrpSpPr>
            <a:grpSpLocks/>
          </p:cNvGrpSpPr>
          <p:nvPr/>
        </p:nvGrpSpPr>
        <p:grpSpPr bwMode="auto">
          <a:xfrm>
            <a:off x="395288" y="6092825"/>
            <a:ext cx="2386012" cy="665163"/>
            <a:chOff x="204" y="3755"/>
            <a:chExt cx="1503" cy="419"/>
          </a:xfrm>
        </p:grpSpPr>
        <p:pic>
          <p:nvPicPr>
            <p:cNvPr id="57350" name="Picture 6" descr="image002"/>
            <p:cNvPicPr>
              <a:picLocks noChangeAspect="1" noChangeArrowheads="1"/>
            </p:cNvPicPr>
            <p:nvPr/>
          </p:nvPicPr>
          <p:blipFill>
            <a:blip r:embed="rId5"/>
            <a:srcRect/>
            <a:stretch>
              <a:fillRect/>
            </a:stretch>
          </p:blipFill>
          <p:spPr bwMode="auto">
            <a:xfrm>
              <a:off x="204" y="3755"/>
              <a:ext cx="677" cy="391"/>
            </a:xfrm>
            <a:prstGeom prst="rect">
              <a:avLst/>
            </a:prstGeom>
            <a:noFill/>
            <a:ln w="9525">
              <a:noFill/>
              <a:miter lim="800000"/>
              <a:headEnd/>
              <a:tailEnd/>
            </a:ln>
          </p:spPr>
        </p:pic>
        <p:pic>
          <p:nvPicPr>
            <p:cNvPr id="57351" name="Picture 2" descr="http://www.pointgphone.com/wordpress/wp-content/uploads/2007/12/jwt.jpg"/>
            <p:cNvPicPr>
              <a:picLocks noChangeAspect="1" noChangeArrowheads="1"/>
            </p:cNvPicPr>
            <p:nvPr/>
          </p:nvPicPr>
          <p:blipFill>
            <a:blip r:embed="rId6"/>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fr-BE" smtClean="0"/>
              <a:t>« Theme oriented » Websites </a:t>
            </a:r>
          </a:p>
        </p:txBody>
      </p:sp>
      <p:sp>
        <p:nvSpPr>
          <p:cNvPr id="59394" name="Content Placeholder 2"/>
          <p:cNvSpPr>
            <a:spLocks noGrp="1"/>
          </p:cNvSpPr>
          <p:nvPr>
            <p:ph idx="1"/>
          </p:nvPr>
        </p:nvSpPr>
        <p:spPr>
          <a:xfrm>
            <a:off x="457200" y="1600200"/>
            <a:ext cx="8229600" cy="2471738"/>
          </a:xfrm>
        </p:spPr>
        <p:txBody>
          <a:bodyPr/>
          <a:lstStyle/>
          <a:p>
            <a:r>
              <a:rPr lang="fr-BE" smtClean="0"/>
              <a:t>Many Websites are dedicated to a theme managed by the European Institutions.</a:t>
            </a:r>
          </a:p>
          <a:p>
            <a:r>
              <a:rPr lang="fr-BE" smtClean="0"/>
              <a:t>Example: the European Public Health Website:</a:t>
            </a:r>
          </a:p>
          <a:p>
            <a:pPr>
              <a:buFont typeface="Arial" charset="0"/>
              <a:buNone/>
            </a:pPr>
            <a:r>
              <a:rPr lang="fr-BE" smtClean="0"/>
              <a:t>	</a:t>
            </a:r>
            <a:r>
              <a:rPr lang="fr-BE" smtClean="0">
                <a:hlinkClick r:id="rId3"/>
              </a:rPr>
              <a:t>http://ec.europa.eu/health-eu/index_en.htm</a:t>
            </a:r>
            <a:endParaRPr lang="fr-BE" smtClean="0"/>
          </a:p>
          <a:p>
            <a:pPr>
              <a:buFont typeface="Arial" charset="0"/>
              <a:buNone/>
            </a:pPr>
            <a:endParaRPr lang="fr-BE" smtClean="0"/>
          </a:p>
        </p:txBody>
      </p:sp>
      <p:pic>
        <p:nvPicPr>
          <p:cNvPr id="59395" name="Picture 2" descr="http://ec.europa.eu/health-eu/images/informative/sanco.gif"/>
          <p:cNvPicPr>
            <a:picLocks noChangeAspect="1" noChangeArrowheads="1"/>
          </p:cNvPicPr>
          <p:nvPr/>
        </p:nvPicPr>
        <p:blipFill>
          <a:blip r:embed="rId4"/>
          <a:srcRect/>
          <a:stretch>
            <a:fillRect/>
          </a:stretch>
        </p:blipFill>
        <p:spPr bwMode="auto">
          <a:xfrm>
            <a:off x="4643438" y="4005263"/>
            <a:ext cx="2271712" cy="2271712"/>
          </a:xfrm>
          <a:prstGeom prst="rect">
            <a:avLst/>
          </a:prstGeom>
          <a:noFill/>
          <a:ln w="9525">
            <a:noFill/>
            <a:miter lim="800000"/>
            <a:headEnd/>
            <a:tailEnd/>
          </a:ln>
        </p:spPr>
      </p:pic>
      <p:grpSp>
        <p:nvGrpSpPr>
          <p:cNvPr id="59397" name="Group 5"/>
          <p:cNvGrpSpPr>
            <a:grpSpLocks/>
          </p:cNvGrpSpPr>
          <p:nvPr/>
        </p:nvGrpSpPr>
        <p:grpSpPr bwMode="auto">
          <a:xfrm>
            <a:off x="468313" y="6092825"/>
            <a:ext cx="2386012" cy="665163"/>
            <a:chOff x="204" y="3755"/>
            <a:chExt cx="1503" cy="419"/>
          </a:xfrm>
        </p:grpSpPr>
        <p:pic>
          <p:nvPicPr>
            <p:cNvPr id="59398" name="Picture 6" descr="image002"/>
            <p:cNvPicPr>
              <a:picLocks noChangeAspect="1" noChangeArrowheads="1"/>
            </p:cNvPicPr>
            <p:nvPr/>
          </p:nvPicPr>
          <p:blipFill>
            <a:blip r:embed="rId5"/>
            <a:srcRect/>
            <a:stretch>
              <a:fillRect/>
            </a:stretch>
          </p:blipFill>
          <p:spPr bwMode="auto">
            <a:xfrm>
              <a:off x="204" y="3755"/>
              <a:ext cx="677" cy="391"/>
            </a:xfrm>
            <a:prstGeom prst="rect">
              <a:avLst/>
            </a:prstGeom>
            <a:noFill/>
            <a:ln w="9525">
              <a:noFill/>
              <a:miter lim="800000"/>
              <a:headEnd/>
              <a:tailEnd/>
            </a:ln>
          </p:spPr>
        </p:pic>
        <p:pic>
          <p:nvPicPr>
            <p:cNvPr id="59399" name="Picture 2" descr="http://www.pointgphone.com/wordpress/wp-content/uploads/2007/12/jwt.jpg"/>
            <p:cNvPicPr>
              <a:picLocks noChangeAspect="1" noChangeArrowheads="1"/>
            </p:cNvPicPr>
            <p:nvPr/>
          </p:nvPicPr>
          <p:blipFill>
            <a:blip r:embed="rId6"/>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smtClean="0"/>
              <a:t>Current challenges </a:t>
            </a:r>
            <a:br>
              <a:rPr lang="fr-BE" sz="4000" smtClean="0"/>
            </a:br>
            <a:r>
              <a:rPr lang="fr-BE" sz="4000" smtClean="0"/>
              <a:t>of the European Websites</a:t>
            </a:r>
          </a:p>
        </p:txBody>
      </p:sp>
      <p:sp>
        <p:nvSpPr>
          <p:cNvPr id="3" name="Content Placeholder 2"/>
          <p:cNvSpPr>
            <a:spLocks noGrp="1"/>
          </p:cNvSpPr>
          <p:nvPr>
            <p:ph idx="1"/>
          </p:nvPr>
        </p:nvSpPr>
        <p:spPr>
          <a:xfrm>
            <a:off x="457200" y="1600200"/>
            <a:ext cx="8229600" cy="4186238"/>
          </a:xfrm>
        </p:spPr>
        <p:txBody>
          <a:bodyPr>
            <a:normAutofit/>
          </a:bodyPr>
          <a:lstStyle/>
          <a:p>
            <a:pPr>
              <a:lnSpc>
                <a:spcPct val="80000"/>
              </a:lnSpc>
            </a:pPr>
            <a:r>
              <a:rPr lang="en-US" sz="2200" smtClean="0"/>
              <a:t>The EUROPA site is not sufficiently well-known by the European Citizens.</a:t>
            </a:r>
          </a:p>
          <a:p>
            <a:pPr>
              <a:lnSpc>
                <a:spcPct val="80000"/>
              </a:lnSpc>
            </a:pPr>
            <a:r>
              <a:rPr lang="en-US" sz="2200" smtClean="0"/>
              <a:t>The EUROPA site remains overly confined to large-scale one-way </a:t>
            </a:r>
            <a:r>
              <a:rPr lang="fr-BE" sz="2200" smtClean="0"/>
              <a:t>information dissemination, despite: </a:t>
            </a:r>
          </a:p>
          <a:p>
            <a:pPr lvl="1">
              <a:lnSpc>
                <a:spcPct val="80000"/>
              </a:lnSpc>
            </a:pPr>
            <a:r>
              <a:rPr lang="fr-BE" sz="2000" smtClean="0"/>
              <a:t>Debate Europe</a:t>
            </a:r>
          </a:p>
          <a:p>
            <a:pPr lvl="1">
              <a:lnSpc>
                <a:spcPct val="80000"/>
              </a:lnSpc>
              <a:buFont typeface="Arial" charset="0"/>
              <a:buNone/>
            </a:pPr>
            <a:r>
              <a:rPr lang="fr-BE" sz="2000" smtClean="0"/>
              <a:t>	</a:t>
            </a:r>
            <a:r>
              <a:rPr lang="fr-BE" sz="2000" smtClean="0">
                <a:solidFill>
                  <a:srgbClr val="0070C0"/>
                </a:solidFill>
              </a:rPr>
              <a:t>(</a:t>
            </a:r>
            <a:r>
              <a:rPr lang="fr-BE" sz="2000" i="1" smtClean="0">
                <a:hlinkClick r:id="rId3"/>
              </a:rPr>
              <a:t>europa.eu/debateeurope/index_fr.htm)</a:t>
            </a:r>
          </a:p>
          <a:p>
            <a:pPr lvl="1">
              <a:lnSpc>
                <a:spcPct val="80000"/>
              </a:lnSpc>
            </a:pPr>
            <a:r>
              <a:rPr lang="fr-BE" sz="2000" smtClean="0"/>
              <a:t>EUTube  </a:t>
            </a:r>
            <a:r>
              <a:rPr lang="fr-BE" sz="2000" i="1" smtClean="0"/>
              <a:t>(</a:t>
            </a:r>
            <a:r>
              <a:rPr lang="fr-BE" sz="2000" i="1" smtClean="0">
                <a:hlinkClick r:id="rId3"/>
              </a:rPr>
              <a:t>http://www.youtube.com/results?search_query=eutube&amp;search_type=&amp;aq=f</a:t>
            </a:r>
            <a:r>
              <a:rPr lang="fr-BE" sz="2000" i="1" smtClean="0"/>
              <a:t>)                                                                                         </a:t>
            </a:r>
          </a:p>
          <a:p>
            <a:pPr lvl="1">
              <a:lnSpc>
                <a:spcPct val="80000"/>
              </a:lnSpc>
            </a:pPr>
            <a:r>
              <a:rPr lang="fr-BE" sz="2000" smtClean="0"/>
              <a:t>Information networks, like Europe Direct </a:t>
            </a:r>
            <a:r>
              <a:rPr lang="fr-BE" sz="2000" i="1" smtClean="0">
                <a:hlinkClick r:id="rId3"/>
              </a:rPr>
              <a:t>(http://ec.europa.eu/europedirect/index_fr.htm)</a:t>
            </a:r>
          </a:p>
          <a:p>
            <a:pPr>
              <a:lnSpc>
                <a:spcPct val="80000"/>
              </a:lnSpc>
            </a:pPr>
            <a:r>
              <a:rPr lang="en-US" sz="2200" smtClean="0"/>
              <a:t>Needs to address governance, editorial content and quality and </a:t>
            </a:r>
            <a:r>
              <a:rPr lang="fr-BE" sz="2200" smtClean="0"/>
              <a:t>technical support and development.</a:t>
            </a:r>
          </a:p>
          <a:p>
            <a:pPr lvl="1">
              <a:lnSpc>
                <a:spcPct val="80000"/>
              </a:lnSpc>
            </a:pPr>
            <a:endParaRPr lang="fr-BE" sz="2000" smtClean="0"/>
          </a:p>
        </p:txBody>
      </p:sp>
      <p:pic>
        <p:nvPicPr>
          <p:cNvPr id="61443" name="Picture 2" descr="Channel Icon">
            <a:hlinkClick r:id="rId4"/>
          </p:cNvPr>
          <p:cNvPicPr>
            <a:picLocks noChangeAspect="1" noChangeArrowheads="1"/>
          </p:cNvPicPr>
          <p:nvPr/>
        </p:nvPicPr>
        <p:blipFill>
          <a:blip r:embed="rId5"/>
          <a:srcRect/>
          <a:stretch>
            <a:fillRect/>
          </a:stretch>
        </p:blipFill>
        <p:spPr bwMode="auto">
          <a:xfrm>
            <a:off x="7358063" y="3000375"/>
            <a:ext cx="838200" cy="628650"/>
          </a:xfrm>
          <a:prstGeom prst="rect">
            <a:avLst/>
          </a:prstGeom>
          <a:noFill/>
          <a:ln w="9525">
            <a:noFill/>
            <a:miter lim="800000"/>
            <a:headEnd/>
            <a:tailEnd/>
          </a:ln>
        </p:spPr>
      </p:pic>
      <p:pic>
        <p:nvPicPr>
          <p:cNvPr id="61444" name="Picture 4" descr="http://europedirect.oeste.draplvt.min-agricultura.pt/imagens/europeDirect_the%20main%20logo.jpg"/>
          <p:cNvPicPr>
            <a:picLocks noChangeAspect="1" noChangeArrowheads="1"/>
          </p:cNvPicPr>
          <p:nvPr/>
        </p:nvPicPr>
        <p:blipFill>
          <a:blip r:embed="rId6"/>
          <a:srcRect/>
          <a:stretch>
            <a:fillRect/>
          </a:stretch>
        </p:blipFill>
        <p:spPr bwMode="auto">
          <a:xfrm>
            <a:off x="7358063" y="4000500"/>
            <a:ext cx="857250" cy="781050"/>
          </a:xfrm>
          <a:prstGeom prst="rect">
            <a:avLst/>
          </a:prstGeom>
          <a:noFill/>
          <a:ln w="9525">
            <a:noFill/>
            <a:miter lim="800000"/>
            <a:headEnd/>
            <a:tailEnd/>
          </a:ln>
        </p:spPr>
      </p:pic>
      <p:grpSp>
        <p:nvGrpSpPr>
          <p:cNvPr id="61446" name="Group 6"/>
          <p:cNvGrpSpPr>
            <a:grpSpLocks/>
          </p:cNvGrpSpPr>
          <p:nvPr/>
        </p:nvGrpSpPr>
        <p:grpSpPr bwMode="auto">
          <a:xfrm>
            <a:off x="395288" y="6092825"/>
            <a:ext cx="2386012" cy="665163"/>
            <a:chOff x="204" y="3755"/>
            <a:chExt cx="1503" cy="419"/>
          </a:xfrm>
        </p:grpSpPr>
        <p:pic>
          <p:nvPicPr>
            <p:cNvPr id="61447" name="Picture 7" descr="image002"/>
            <p:cNvPicPr>
              <a:picLocks noChangeAspect="1" noChangeArrowheads="1"/>
            </p:cNvPicPr>
            <p:nvPr/>
          </p:nvPicPr>
          <p:blipFill>
            <a:blip r:embed="rId7"/>
            <a:srcRect/>
            <a:stretch>
              <a:fillRect/>
            </a:stretch>
          </p:blipFill>
          <p:spPr bwMode="auto">
            <a:xfrm>
              <a:off x="204" y="3755"/>
              <a:ext cx="677" cy="391"/>
            </a:xfrm>
            <a:prstGeom prst="rect">
              <a:avLst/>
            </a:prstGeom>
            <a:noFill/>
            <a:ln w="9525">
              <a:noFill/>
              <a:miter lim="800000"/>
              <a:headEnd/>
              <a:tailEnd/>
            </a:ln>
          </p:spPr>
        </p:pic>
        <p:pic>
          <p:nvPicPr>
            <p:cNvPr id="61448" name="Picture 2" descr="http://www.pointgphone.com/wordpress/wp-content/uploads/2007/12/jwt.jpg"/>
            <p:cNvPicPr>
              <a:picLocks noChangeAspect="1" noChangeArrowheads="1"/>
            </p:cNvPicPr>
            <p:nvPr/>
          </p:nvPicPr>
          <p:blipFill>
            <a:blip r:embed="rId8"/>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descr="http://www.freefoto.com/images/11/08/11_08_56---European-Flag_web.jpg"/>
          <p:cNvPicPr>
            <a:picLocks noChangeAspect="1" noChangeArrowheads="1"/>
          </p:cNvPicPr>
          <p:nvPr/>
        </p:nvPicPr>
        <p:blipFill>
          <a:blip r:embed="rId3" cstate="print"/>
          <a:srcRect/>
          <a:stretch>
            <a:fillRect/>
          </a:stretch>
        </p:blipFill>
        <p:spPr bwMode="auto">
          <a:xfrm>
            <a:off x="7359016" y="4343162"/>
            <a:ext cx="1513373" cy="2270567"/>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chemeClr val="bg1">
                <a:lumMod val="85000"/>
              </a:schemeClr>
            </a:solidFill>
          </a:ln>
          <a:effectLst>
            <a:glow rad="139700">
              <a:schemeClr val="accent5">
                <a:satMod val="175000"/>
                <a:alpha val="40000"/>
              </a:schemeClr>
            </a:glow>
            <a:softEdge rad="127000"/>
          </a:effectLst>
        </p:spPr>
      </p:pic>
      <p:sp>
        <p:nvSpPr>
          <p:cNvPr id="63490" name="Title 1"/>
          <p:cNvSpPr>
            <a:spLocks noGrp="1"/>
          </p:cNvSpPr>
          <p:nvPr>
            <p:ph type="title"/>
          </p:nvPr>
        </p:nvSpPr>
        <p:spPr>
          <a:xfrm>
            <a:off x="457200" y="274638"/>
            <a:ext cx="8507413" cy="850900"/>
          </a:xfrm>
        </p:spPr>
        <p:txBody>
          <a:bodyPr/>
          <a:lstStyle/>
          <a:p>
            <a:r>
              <a:rPr lang="fr-BE" sz="3400" smtClean="0"/>
              <a:t>The Commission’s actions to improve Europa</a:t>
            </a:r>
          </a:p>
        </p:txBody>
      </p:sp>
      <p:sp>
        <p:nvSpPr>
          <p:cNvPr id="3" name="Content Placeholder 2"/>
          <p:cNvSpPr>
            <a:spLocks noGrp="1"/>
          </p:cNvSpPr>
          <p:nvPr>
            <p:ph idx="1"/>
          </p:nvPr>
        </p:nvSpPr>
        <p:spPr/>
        <p:txBody>
          <a:bodyPr>
            <a:normAutofit/>
          </a:bodyPr>
          <a:lstStyle/>
          <a:p>
            <a:pPr>
              <a:lnSpc>
                <a:spcPct val="80000"/>
              </a:lnSpc>
            </a:pPr>
            <a:r>
              <a:rPr lang="fr-BE" sz="2700" smtClean="0"/>
              <a:t>Europa Steering Committee (External Communication Network), chaired by DG COMM</a:t>
            </a:r>
          </a:p>
          <a:p>
            <a:pPr lvl="1">
              <a:lnSpc>
                <a:spcPct val="80000"/>
              </a:lnSpc>
            </a:pPr>
            <a:r>
              <a:rPr lang="fr-BE" sz="2400" smtClean="0"/>
              <a:t>Single Corporate Identity (new IPG , following the WAI recommendations) </a:t>
            </a:r>
          </a:p>
          <a:p>
            <a:pPr lvl="2">
              <a:lnSpc>
                <a:spcPct val="80000"/>
              </a:lnSpc>
            </a:pPr>
            <a:r>
              <a:rPr lang="fr-BE" sz="2000" smtClean="0"/>
              <a:t>To address many types of users from the simple Citizen to the Professionals, from the Youth to the Elderly, from the Latins to the Nordics … </a:t>
            </a:r>
          </a:p>
          <a:p>
            <a:pPr lvl="1">
              <a:lnSpc>
                <a:spcPct val="80000"/>
              </a:lnSpc>
            </a:pPr>
            <a:r>
              <a:rPr lang="fr-BE" sz="2400" smtClean="0"/>
              <a:t>A Europa editor following the day-to-day activities of the portal, relayed by the Internet Editor in each DG and the Editorial Committee.</a:t>
            </a:r>
          </a:p>
          <a:p>
            <a:pPr>
              <a:lnSpc>
                <a:spcPct val="80000"/>
              </a:lnSpc>
            </a:pPr>
            <a:r>
              <a:rPr lang="fr-BE" sz="2700" smtClean="0"/>
              <a:t>A technical committee (made of representatives of DG COMM, Publications Office, INFSO, SCIC, DGT), managing the technical specificities </a:t>
            </a:r>
          </a:p>
          <a:p>
            <a:pPr lvl="1">
              <a:lnSpc>
                <a:spcPct val="80000"/>
              </a:lnSpc>
            </a:pPr>
            <a:endParaRPr lang="fr-BE" sz="2400" smtClean="0"/>
          </a:p>
        </p:txBody>
      </p:sp>
      <p:grpSp>
        <p:nvGrpSpPr>
          <p:cNvPr id="63493" name="Group 5"/>
          <p:cNvGrpSpPr>
            <a:grpSpLocks/>
          </p:cNvGrpSpPr>
          <p:nvPr/>
        </p:nvGrpSpPr>
        <p:grpSpPr bwMode="auto">
          <a:xfrm>
            <a:off x="395288" y="6092825"/>
            <a:ext cx="2386012" cy="665163"/>
            <a:chOff x="204" y="3755"/>
            <a:chExt cx="1503" cy="419"/>
          </a:xfrm>
        </p:grpSpPr>
        <p:pic>
          <p:nvPicPr>
            <p:cNvPr id="63494" name="Picture 6"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63495"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fr-BE" dirty="0" smtClean="0">
                <a:solidFill>
                  <a:schemeClr val="tx2">
                    <a:lumMod val="50000"/>
                  </a:schemeClr>
                </a:solidFill>
              </a:rPr>
              <a:t>The </a:t>
            </a:r>
            <a:r>
              <a:rPr lang="fr-BE" dirty="0" err="1" smtClean="0">
                <a:solidFill>
                  <a:schemeClr val="tx2">
                    <a:lumMod val="50000"/>
                  </a:schemeClr>
                </a:solidFill>
              </a:rPr>
              <a:t>Commission’s</a:t>
            </a:r>
            <a:r>
              <a:rPr lang="fr-BE" dirty="0" smtClean="0">
                <a:solidFill>
                  <a:schemeClr val="tx2">
                    <a:lumMod val="50000"/>
                  </a:schemeClr>
                </a:solidFill>
              </a:rPr>
              <a:t> actions to </a:t>
            </a:r>
            <a:r>
              <a:rPr lang="fr-BE" dirty="0" err="1" smtClean="0">
                <a:solidFill>
                  <a:schemeClr val="tx2">
                    <a:lumMod val="50000"/>
                  </a:schemeClr>
                </a:solidFill>
              </a:rPr>
              <a:t>improve</a:t>
            </a:r>
            <a:r>
              <a:rPr lang="fr-BE" dirty="0" smtClean="0">
                <a:solidFill>
                  <a:schemeClr val="tx2">
                    <a:lumMod val="50000"/>
                  </a:schemeClr>
                </a:solidFill>
              </a:rPr>
              <a:t> the EUROPA </a:t>
            </a:r>
            <a:r>
              <a:rPr lang="fr-BE" dirty="0" err="1" smtClean="0">
                <a:solidFill>
                  <a:schemeClr val="tx2">
                    <a:lumMod val="50000"/>
                  </a:schemeClr>
                </a:solidFill>
              </a:rPr>
              <a:t>Committee</a:t>
            </a:r>
            <a:endParaRPr lang="fr-BE" dirty="0">
              <a:solidFill>
                <a:schemeClr val="tx2">
                  <a:lumMod val="50000"/>
                </a:schemeClr>
              </a:solidFill>
            </a:endParaRPr>
          </a:p>
        </p:txBody>
      </p:sp>
      <p:pic>
        <p:nvPicPr>
          <p:cNvPr id="50178" name="Picture 2"/>
          <p:cNvPicPr>
            <a:picLocks noChangeAspect="1" noChangeArrowheads="1"/>
          </p:cNvPicPr>
          <p:nvPr/>
        </p:nvPicPr>
        <p:blipFill>
          <a:blip r:embed="rId3" cstate="print"/>
          <a:srcRect/>
          <a:stretch>
            <a:fillRect/>
          </a:stretch>
        </p:blipFill>
        <p:spPr bwMode="auto">
          <a:xfrm>
            <a:off x="642910" y="1790376"/>
            <a:ext cx="7896225" cy="4073651"/>
          </a:xfrm>
          <a:prstGeom prst="rect">
            <a:avLst/>
          </a:prstGeom>
          <a:blipFill>
            <a:blip r:embed="rId4" cstate="print"/>
            <a:tile tx="0" ty="0" sx="100000" sy="100000" flip="none" algn="tl"/>
          </a:blipFill>
          <a:ln w="9525">
            <a:noFill/>
            <a:miter lim="800000"/>
            <a:headEnd/>
            <a:tailEnd/>
          </a:ln>
          <a:effectLst>
            <a:glow rad="63500">
              <a:schemeClr val="accent1">
                <a:satMod val="175000"/>
                <a:alpha val="40000"/>
              </a:schemeClr>
            </a:glow>
          </a:effectLst>
          <a:scene3d>
            <a:camera prst="orthographicFront"/>
            <a:lightRig rig="threePt" dir="t"/>
          </a:scene3d>
          <a:sp3d>
            <a:bevelT w="165100" prst="coolSlant"/>
          </a:sp3d>
        </p:spPr>
      </p:pic>
      <p:grpSp>
        <p:nvGrpSpPr>
          <p:cNvPr id="65540" name="Group 4"/>
          <p:cNvGrpSpPr>
            <a:grpSpLocks/>
          </p:cNvGrpSpPr>
          <p:nvPr/>
        </p:nvGrpSpPr>
        <p:grpSpPr bwMode="auto">
          <a:xfrm>
            <a:off x="395288" y="6092825"/>
            <a:ext cx="2386012" cy="665163"/>
            <a:chOff x="204" y="3755"/>
            <a:chExt cx="1503" cy="419"/>
          </a:xfrm>
        </p:grpSpPr>
        <p:pic>
          <p:nvPicPr>
            <p:cNvPr id="65541" name="Picture 5" descr="image002"/>
            <p:cNvPicPr>
              <a:picLocks noChangeAspect="1" noChangeArrowheads="1"/>
            </p:cNvPicPr>
            <p:nvPr/>
          </p:nvPicPr>
          <p:blipFill>
            <a:blip r:embed="rId5"/>
            <a:srcRect/>
            <a:stretch>
              <a:fillRect/>
            </a:stretch>
          </p:blipFill>
          <p:spPr bwMode="auto">
            <a:xfrm>
              <a:off x="204" y="3755"/>
              <a:ext cx="677" cy="391"/>
            </a:xfrm>
            <a:prstGeom prst="rect">
              <a:avLst/>
            </a:prstGeom>
            <a:noFill/>
            <a:ln w="9525">
              <a:noFill/>
              <a:miter lim="800000"/>
              <a:headEnd/>
              <a:tailEnd/>
            </a:ln>
          </p:spPr>
        </p:pic>
        <p:pic>
          <p:nvPicPr>
            <p:cNvPr id="65542" name="Picture 2" descr="http://www.pointgphone.com/wordpress/wp-content/uploads/2007/12/jwt.jpg"/>
            <p:cNvPicPr>
              <a:picLocks noChangeAspect="1" noChangeArrowheads="1"/>
            </p:cNvPicPr>
            <p:nvPr/>
          </p:nvPicPr>
          <p:blipFill>
            <a:blip r:embed="rId6"/>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smtClean="0"/>
              <a:t>Future challenges of the</a:t>
            </a:r>
            <a:br>
              <a:rPr lang="fr-BE" sz="4000" smtClean="0"/>
            </a:br>
            <a:r>
              <a:rPr lang="fr-BE" sz="4000" smtClean="0"/>
              <a:t>European Websites</a:t>
            </a:r>
          </a:p>
        </p:txBody>
      </p:sp>
      <p:sp>
        <p:nvSpPr>
          <p:cNvPr id="3" name="Content Placeholder 2"/>
          <p:cNvSpPr>
            <a:spLocks noGrp="1"/>
          </p:cNvSpPr>
          <p:nvPr>
            <p:ph idx="1"/>
          </p:nvPr>
        </p:nvSpPr>
        <p:spPr/>
        <p:txBody>
          <a:bodyPr>
            <a:normAutofit/>
          </a:bodyPr>
          <a:lstStyle/>
          <a:p>
            <a:pPr>
              <a:lnSpc>
                <a:spcPct val="80000"/>
              </a:lnSpc>
            </a:pPr>
            <a:r>
              <a:rPr lang="en-US" sz="2500" b="1" smtClean="0"/>
              <a:t>Functional </a:t>
            </a:r>
          </a:p>
          <a:p>
            <a:pPr lvl="1">
              <a:lnSpc>
                <a:spcPct val="80000"/>
              </a:lnSpc>
            </a:pPr>
            <a:r>
              <a:rPr lang="en-US" sz="2200" smtClean="0"/>
              <a:t>Restructuring and cleaning of the EUROPA site</a:t>
            </a:r>
          </a:p>
          <a:p>
            <a:pPr lvl="1">
              <a:lnSpc>
                <a:spcPct val="80000"/>
              </a:lnSpc>
            </a:pPr>
            <a:r>
              <a:rPr lang="fr-BE" sz="2200" smtClean="0"/>
              <a:t>Multilingualism and translation</a:t>
            </a:r>
          </a:p>
          <a:p>
            <a:pPr lvl="1">
              <a:lnSpc>
                <a:spcPct val="80000"/>
              </a:lnSpc>
            </a:pPr>
            <a:r>
              <a:rPr lang="fr-BE" sz="2200" smtClean="0"/>
              <a:t>Increased interactivity</a:t>
            </a:r>
          </a:p>
          <a:p>
            <a:pPr lvl="1">
              <a:lnSpc>
                <a:spcPct val="80000"/>
              </a:lnSpc>
            </a:pPr>
            <a:r>
              <a:rPr lang="fr-BE" sz="2200" smtClean="0"/>
              <a:t>Bridges with other tools and mainly the Intranet Portal.</a:t>
            </a:r>
          </a:p>
          <a:p>
            <a:pPr>
              <a:lnSpc>
                <a:spcPct val="80000"/>
              </a:lnSpc>
            </a:pPr>
            <a:r>
              <a:rPr lang="fr-BE" sz="2500" b="1" smtClean="0"/>
              <a:t>Technical </a:t>
            </a:r>
          </a:p>
          <a:p>
            <a:pPr lvl="1">
              <a:lnSpc>
                <a:spcPct val="80000"/>
              </a:lnSpc>
            </a:pPr>
            <a:r>
              <a:rPr lang="fr-BE" sz="2200" smtClean="0"/>
              <a:t>CWCMS: specific tool based on Documentum to facilitate the creation and update of multinlingual Websites (the « Internet tool box »).</a:t>
            </a:r>
          </a:p>
          <a:p>
            <a:pPr lvl="1">
              <a:lnSpc>
                <a:spcPct val="80000"/>
              </a:lnSpc>
            </a:pPr>
            <a:r>
              <a:rPr lang="fr-BE" sz="2200" smtClean="0"/>
              <a:t>Implementation of a powerful search engine, similar to Google, for instance.</a:t>
            </a:r>
          </a:p>
          <a:p>
            <a:pPr lvl="1">
              <a:lnSpc>
                <a:spcPct val="80000"/>
              </a:lnSpc>
            </a:pPr>
            <a:r>
              <a:rPr lang="fr-BE" sz="2200" smtClean="0"/>
              <a:t>Integration with MS SharePoint (the tool used for the Intranet Portal).</a:t>
            </a:r>
          </a:p>
        </p:txBody>
      </p:sp>
      <p:pic>
        <p:nvPicPr>
          <p:cNvPr id="67586" name="Picture 2" descr="http://cyberethiopia.com/home/images/Articleimages/european_union.jpg"/>
          <p:cNvPicPr>
            <a:picLocks noChangeAspect="1" noChangeArrowheads="1"/>
          </p:cNvPicPr>
          <p:nvPr/>
        </p:nvPicPr>
        <p:blipFill>
          <a:blip r:embed="rId3" cstate="print"/>
          <a:srcRect/>
          <a:stretch>
            <a:fillRect/>
          </a:stretch>
        </p:blipFill>
        <p:spPr bwMode="auto">
          <a:xfrm>
            <a:off x="7143768" y="5572140"/>
            <a:ext cx="1653250" cy="1065219"/>
          </a:xfrm>
          <a:prstGeom prst="rect">
            <a:avLst/>
          </a:prstGeom>
          <a:noFill/>
          <a:effectLst>
            <a:glow rad="101600">
              <a:schemeClr val="accent1">
                <a:satMod val="175000"/>
                <a:alpha val="40000"/>
              </a:schemeClr>
            </a:glow>
          </a:effectLst>
        </p:spPr>
      </p:pic>
      <p:grpSp>
        <p:nvGrpSpPr>
          <p:cNvPr id="67589" name="Group 5"/>
          <p:cNvGrpSpPr>
            <a:grpSpLocks/>
          </p:cNvGrpSpPr>
          <p:nvPr/>
        </p:nvGrpSpPr>
        <p:grpSpPr bwMode="auto">
          <a:xfrm>
            <a:off x="539750" y="6092825"/>
            <a:ext cx="2386013" cy="665163"/>
            <a:chOff x="204" y="3755"/>
            <a:chExt cx="1503" cy="419"/>
          </a:xfrm>
        </p:grpSpPr>
        <p:pic>
          <p:nvPicPr>
            <p:cNvPr id="67590" name="Picture 6"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67591"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2124075" y="333375"/>
            <a:ext cx="6718300" cy="1143000"/>
          </a:xfrm>
        </p:spPr>
        <p:txBody>
          <a:bodyPr/>
          <a:lstStyle/>
          <a:p>
            <a:r>
              <a:rPr lang="fr-BE" sz="4000" smtClean="0"/>
              <a:t>And beyond the</a:t>
            </a:r>
            <a:br>
              <a:rPr lang="fr-BE" sz="4000" smtClean="0"/>
            </a:br>
            <a:r>
              <a:rPr lang="fr-BE" sz="4000" smtClean="0"/>
              <a:t>Europa Websites</a:t>
            </a:r>
          </a:p>
        </p:txBody>
      </p:sp>
      <p:sp>
        <p:nvSpPr>
          <p:cNvPr id="3" name="Content Placeholder 2"/>
          <p:cNvSpPr>
            <a:spLocks noGrp="1"/>
          </p:cNvSpPr>
          <p:nvPr>
            <p:ph idx="1"/>
          </p:nvPr>
        </p:nvSpPr>
        <p:spPr>
          <a:xfrm>
            <a:off x="428625" y="1773238"/>
            <a:ext cx="8229600" cy="4103687"/>
          </a:xfrm>
        </p:spPr>
        <p:txBody>
          <a:bodyPr>
            <a:normAutofit/>
          </a:bodyPr>
          <a:lstStyle/>
          <a:p>
            <a:pPr>
              <a:lnSpc>
                <a:spcPct val="80000"/>
              </a:lnSpc>
            </a:pPr>
            <a:r>
              <a:rPr lang="fr-BE" sz="3000" smtClean="0"/>
              <a:t>Integration of newspapers, press releases (e.g. RAPID).</a:t>
            </a:r>
          </a:p>
          <a:p>
            <a:pPr>
              <a:lnSpc>
                <a:spcPct val="80000"/>
              </a:lnSpc>
            </a:pPr>
            <a:r>
              <a:rPr lang="fr-BE" sz="3000" smtClean="0"/>
              <a:t>Integration of TV channels (integration of EuTube in YouTube).</a:t>
            </a:r>
          </a:p>
          <a:p>
            <a:pPr>
              <a:lnSpc>
                <a:spcPct val="80000"/>
              </a:lnSpc>
            </a:pPr>
            <a:r>
              <a:rPr lang="fr-BE" sz="3000" smtClean="0"/>
              <a:t>Pinpointing leading Websites with a focus on European affairs.</a:t>
            </a:r>
          </a:p>
          <a:p>
            <a:pPr>
              <a:lnSpc>
                <a:spcPct val="80000"/>
              </a:lnSpc>
            </a:pPr>
            <a:r>
              <a:rPr lang="fr-BE" sz="3000" smtClean="0"/>
              <a:t>Increasing debates and monitoring of European Trends.</a:t>
            </a:r>
          </a:p>
          <a:p>
            <a:pPr>
              <a:lnSpc>
                <a:spcPct val="80000"/>
              </a:lnSpc>
            </a:pPr>
            <a:r>
              <a:rPr lang="fr-BE" sz="3000" smtClean="0"/>
              <a:t>Participation of the Commission in blogs and online debates.</a:t>
            </a:r>
          </a:p>
        </p:txBody>
      </p:sp>
      <p:pic>
        <p:nvPicPr>
          <p:cNvPr id="69635" name="Picture 2" descr="http://www.ucc.ie/en/eurostudies/undergrad/european_union_member_countries.jpg"/>
          <p:cNvPicPr>
            <a:picLocks noChangeAspect="1" noChangeArrowheads="1"/>
          </p:cNvPicPr>
          <p:nvPr/>
        </p:nvPicPr>
        <p:blipFill>
          <a:blip r:embed="rId3"/>
          <a:srcRect/>
          <a:stretch>
            <a:fillRect/>
          </a:stretch>
        </p:blipFill>
        <p:spPr bwMode="auto">
          <a:xfrm>
            <a:off x="285750" y="285750"/>
            <a:ext cx="1811338" cy="1208088"/>
          </a:xfrm>
          <a:prstGeom prst="rect">
            <a:avLst/>
          </a:prstGeom>
          <a:noFill/>
          <a:ln w="9525">
            <a:noFill/>
            <a:miter lim="800000"/>
            <a:headEnd/>
            <a:tailEnd/>
          </a:ln>
        </p:spPr>
      </p:pic>
      <p:grpSp>
        <p:nvGrpSpPr>
          <p:cNvPr id="69637" name="Group 5"/>
          <p:cNvGrpSpPr>
            <a:grpSpLocks/>
          </p:cNvGrpSpPr>
          <p:nvPr/>
        </p:nvGrpSpPr>
        <p:grpSpPr bwMode="auto">
          <a:xfrm>
            <a:off x="468313" y="6092825"/>
            <a:ext cx="2386012" cy="665163"/>
            <a:chOff x="204" y="3755"/>
            <a:chExt cx="1503" cy="419"/>
          </a:xfrm>
        </p:grpSpPr>
        <p:pic>
          <p:nvPicPr>
            <p:cNvPr id="69638" name="Picture 6"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69639"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blogs.developpeur.org/blogs/openxml/WindowsLiveWriter/I.R.I.SsupporteraOpenXMLdanssessolutions_DA2D/clip_image002_thumb.jpg"/>
          <p:cNvPicPr>
            <a:picLocks noChangeAspect="1" noChangeArrowheads="1"/>
          </p:cNvPicPr>
          <p:nvPr/>
        </p:nvPicPr>
        <p:blipFill>
          <a:blip r:embed="rId3" cstate="print"/>
          <a:srcRect/>
          <a:stretch>
            <a:fillRect/>
          </a:stretch>
        </p:blipFill>
        <p:spPr bwMode="auto">
          <a:xfrm>
            <a:off x="7643834" y="1643050"/>
            <a:ext cx="990600" cy="590550"/>
          </a:xfrm>
          <a:prstGeom prst="rect">
            <a:avLst/>
          </a:prstGeom>
          <a:noFill/>
          <a:effectLst>
            <a:glow rad="63500">
              <a:schemeClr val="accent1">
                <a:satMod val="175000"/>
                <a:alpha val="40000"/>
              </a:schemeClr>
            </a:glow>
            <a:softEdge rad="12700"/>
          </a:effectLst>
        </p:spPr>
      </p:pic>
      <p:pic>
        <p:nvPicPr>
          <p:cNvPr id="66564" name="Picture 4" descr="http://blogs.developpeur.org/blogs/openxml/WindowsLiveWriter/I.R.I.SsupporteraOpenXMLdanssessolutions_DA2D/clip_image002_thumb.jpg"/>
          <p:cNvPicPr>
            <a:picLocks noChangeAspect="1" noChangeArrowheads="1"/>
          </p:cNvPicPr>
          <p:nvPr/>
        </p:nvPicPr>
        <p:blipFill>
          <a:blip r:embed="rId3" cstate="print"/>
          <a:srcRect/>
          <a:stretch>
            <a:fillRect/>
          </a:stretch>
        </p:blipFill>
        <p:spPr bwMode="auto">
          <a:xfrm>
            <a:off x="7643834" y="2786058"/>
            <a:ext cx="990600" cy="590550"/>
          </a:xfrm>
          <a:prstGeom prst="rect">
            <a:avLst/>
          </a:prstGeom>
          <a:noFill/>
          <a:effectLst>
            <a:glow rad="63500">
              <a:schemeClr val="accent1">
                <a:satMod val="175000"/>
                <a:alpha val="40000"/>
              </a:schemeClr>
            </a:glow>
            <a:softEdge rad="63500"/>
          </a:effectLst>
        </p:spPr>
      </p:pic>
      <p:pic>
        <p:nvPicPr>
          <p:cNvPr id="66566" name="Picture 6" descr="http://blogs.developpeur.org/blogs/openxml/WindowsLiveWriter/I.R.I.SsupporteraOpenXMLdanssessolutions_DA2D/clip_image002_thumb.jpg"/>
          <p:cNvPicPr>
            <a:picLocks noChangeAspect="1" noChangeArrowheads="1"/>
          </p:cNvPicPr>
          <p:nvPr/>
        </p:nvPicPr>
        <p:blipFill>
          <a:blip r:embed="rId3" cstate="print"/>
          <a:srcRect/>
          <a:stretch>
            <a:fillRect/>
          </a:stretch>
        </p:blipFill>
        <p:spPr bwMode="auto">
          <a:xfrm>
            <a:off x="7643834" y="3929066"/>
            <a:ext cx="990600" cy="590550"/>
          </a:xfrm>
          <a:prstGeom prst="rect">
            <a:avLst/>
          </a:prstGeom>
          <a:noFill/>
          <a:effectLst>
            <a:glow rad="63500">
              <a:schemeClr val="accent1">
                <a:satMod val="175000"/>
                <a:alpha val="40000"/>
              </a:schemeClr>
            </a:glow>
            <a:softEdge rad="63500"/>
          </a:effectLst>
        </p:spPr>
      </p:pic>
      <p:pic>
        <p:nvPicPr>
          <p:cNvPr id="66570" name="Picture 10" descr="http://blogs.developpeur.org/blogs/openxml/WindowsLiveWriter/I.R.I.SsupporteraOpenXMLdanssessolutions_DA2D/clip_image002_thumb.jpg"/>
          <p:cNvPicPr>
            <a:picLocks noChangeAspect="1" noChangeArrowheads="1"/>
          </p:cNvPicPr>
          <p:nvPr/>
        </p:nvPicPr>
        <p:blipFill>
          <a:blip r:embed="rId3" cstate="print"/>
          <a:srcRect/>
          <a:stretch>
            <a:fillRect/>
          </a:stretch>
        </p:blipFill>
        <p:spPr bwMode="auto">
          <a:xfrm>
            <a:off x="7715272" y="5000636"/>
            <a:ext cx="990600" cy="590550"/>
          </a:xfrm>
          <a:prstGeom prst="rect">
            <a:avLst/>
          </a:prstGeom>
          <a:noFill/>
          <a:effectLst>
            <a:glow rad="63500">
              <a:schemeClr val="accent1">
                <a:satMod val="175000"/>
                <a:alpha val="40000"/>
              </a:schemeClr>
            </a:glow>
            <a:softEdge rad="127000"/>
          </a:effectLst>
        </p:spPr>
      </p:pic>
      <p:sp>
        <p:nvSpPr>
          <p:cNvPr id="71685" name="Title 1"/>
          <p:cNvSpPr>
            <a:spLocks noGrp="1"/>
          </p:cNvSpPr>
          <p:nvPr>
            <p:ph type="title"/>
          </p:nvPr>
        </p:nvSpPr>
        <p:spPr>
          <a:xfrm>
            <a:off x="500063" y="476250"/>
            <a:ext cx="8229600" cy="1008063"/>
          </a:xfrm>
        </p:spPr>
        <p:txBody>
          <a:bodyPr/>
          <a:lstStyle/>
          <a:p>
            <a:r>
              <a:rPr lang="fr-BE" sz="3200" smtClean="0"/>
              <a:t>The I.R.I.S. views on the main challenges of Web Content Management: the Web evolution </a:t>
            </a:r>
            <a:br>
              <a:rPr lang="fr-BE" sz="3200" smtClean="0"/>
            </a:br>
            <a:endParaRPr lang="fr-BE" sz="3200" smtClean="0"/>
          </a:p>
        </p:txBody>
      </p:sp>
      <p:sp>
        <p:nvSpPr>
          <p:cNvPr id="3" name="Content Placeholder 2"/>
          <p:cNvSpPr>
            <a:spLocks noGrp="1"/>
          </p:cNvSpPr>
          <p:nvPr>
            <p:ph idx="1"/>
          </p:nvPr>
        </p:nvSpPr>
        <p:spPr>
          <a:xfrm>
            <a:off x="500063" y="2000250"/>
            <a:ext cx="8229600" cy="4000500"/>
          </a:xfrm>
        </p:spPr>
        <p:txBody>
          <a:bodyPr>
            <a:normAutofit/>
          </a:bodyPr>
          <a:lstStyle/>
          <a:p>
            <a:pPr>
              <a:lnSpc>
                <a:spcPct val="80000"/>
              </a:lnSpc>
            </a:pPr>
            <a:r>
              <a:rPr lang="en-GB" sz="2000" smtClean="0"/>
              <a:t>Internet Reputation Management</a:t>
            </a:r>
          </a:p>
          <a:p>
            <a:pPr lvl="1">
              <a:lnSpc>
                <a:spcPct val="80000"/>
              </a:lnSpc>
            </a:pPr>
            <a:r>
              <a:rPr lang="en-GB" sz="1800" smtClean="0"/>
              <a:t>Process of tracking and responding to threats and opportunities related to  online image affected by traditional and social media.</a:t>
            </a:r>
            <a:endParaRPr lang="fr-BE" sz="1800" smtClean="0"/>
          </a:p>
          <a:p>
            <a:pPr>
              <a:lnSpc>
                <a:spcPct val="80000"/>
              </a:lnSpc>
            </a:pPr>
            <a:r>
              <a:rPr lang="en-GB" sz="2000" smtClean="0"/>
              <a:t>Individual-Centric Web Strategies</a:t>
            </a:r>
          </a:p>
          <a:p>
            <a:pPr lvl="1">
              <a:lnSpc>
                <a:spcPct val="80000"/>
              </a:lnSpc>
            </a:pPr>
            <a:r>
              <a:rPr lang="en-GB" sz="1800" smtClean="0"/>
              <a:t>A cohesive approach to ensuring that a Website is intuitive to the </a:t>
            </a:r>
            <a:br>
              <a:rPr lang="en-GB" sz="1800" smtClean="0"/>
            </a:br>
            <a:r>
              <a:rPr lang="en-GB" sz="1800" smtClean="0"/>
              <a:t>visitor of that site, placing the person at the centre of the relations.</a:t>
            </a:r>
            <a:endParaRPr lang="fr-BE" sz="1800" smtClean="0"/>
          </a:p>
          <a:p>
            <a:pPr>
              <a:lnSpc>
                <a:spcPct val="80000"/>
              </a:lnSpc>
            </a:pPr>
            <a:r>
              <a:rPr lang="en-GB" sz="2000" smtClean="0"/>
              <a:t>Web 2.0: Participation and Real time</a:t>
            </a:r>
          </a:p>
          <a:p>
            <a:pPr lvl="1">
              <a:lnSpc>
                <a:spcPct val="80000"/>
              </a:lnSpc>
            </a:pPr>
            <a:r>
              <a:rPr lang="en-GB" sz="1800" smtClean="0"/>
              <a:t>Participation: Connection under Web 2.0 involves people in</a:t>
            </a:r>
            <a:br>
              <a:rPr lang="en-GB" sz="1800" smtClean="0"/>
            </a:br>
            <a:r>
              <a:rPr lang="en-GB" sz="1800" smtClean="0"/>
              <a:t>Web-based communities, hosted services and Web applications.</a:t>
            </a:r>
          </a:p>
          <a:p>
            <a:pPr lvl="1">
              <a:lnSpc>
                <a:spcPct val="80000"/>
              </a:lnSpc>
            </a:pPr>
            <a:r>
              <a:rPr lang="en-GB" sz="1800" smtClean="0"/>
              <a:t>Real time: The trend (especially for the Y generation) is to be </a:t>
            </a:r>
            <a:br>
              <a:rPr lang="en-GB" sz="1800" smtClean="0"/>
            </a:br>
            <a:r>
              <a:rPr lang="en-GB" sz="1800" smtClean="0"/>
              <a:t>connected any time, mixing business activities and private life.</a:t>
            </a:r>
            <a:endParaRPr lang="fr-BE" sz="1800" smtClean="0"/>
          </a:p>
          <a:p>
            <a:pPr>
              <a:lnSpc>
                <a:spcPct val="80000"/>
              </a:lnSpc>
            </a:pPr>
            <a:r>
              <a:rPr lang="en-GB" sz="2000" smtClean="0"/>
              <a:t>Beyond Web 2.0</a:t>
            </a:r>
          </a:p>
          <a:p>
            <a:pPr lvl="1">
              <a:lnSpc>
                <a:spcPct val="80000"/>
              </a:lnSpc>
            </a:pPr>
            <a:r>
              <a:rPr lang="en-GB" sz="1800" smtClean="0"/>
              <a:t>Web 3.0 (Semantic Web) will connect knowledge world-wide using </a:t>
            </a:r>
            <a:br>
              <a:rPr lang="en-GB" sz="1800" smtClean="0"/>
            </a:br>
            <a:r>
              <a:rPr lang="en-GB" sz="1800" smtClean="0"/>
              <a:t>semantic search, topic trees, and personal assistants.		</a:t>
            </a:r>
            <a:endParaRPr lang="fr-BE" sz="1800" smtClean="0"/>
          </a:p>
          <a:p>
            <a:pPr>
              <a:lnSpc>
                <a:spcPct val="80000"/>
              </a:lnSpc>
            </a:pPr>
            <a:endParaRPr lang="fr-BE" sz="2000" smtClean="0"/>
          </a:p>
        </p:txBody>
      </p:sp>
      <p:grpSp>
        <p:nvGrpSpPr>
          <p:cNvPr id="71688" name="Group 8"/>
          <p:cNvGrpSpPr>
            <a:grpSpLocks/>
          </p:cNvGrpSpPr>
          <p:nvPr/>
        </p:nvGrpSpPr>
        <p:grpSpPr bwMode="auto">
          <a:xfrm>
            <a:off x="539750" y="6092825"/>
            <a:ext cx="2386013" cy="665163"/>
            <a:chOff x="204" y="3755"/>
            <a:chExt cx="1503" cy="419"/>
          </a:xfrm>
        </p:grpSpPr>
        <p:pic>
          <p:nvPicPr>
            <p:cNvPr id="71689" name="Picture 9"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71690"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476250"/>
            <a:ext cx="8424862" cy="911225"/>
          </a:xfrm>
        </p:spPr>
        <p:txBody>
          <a:bodyPr>
            <a:normAutofit/>
          </a:bodyPr>
          <a:lstStyle/>
          <a:p>
            <a:r>
              <a:rPr lang="fr-BE" sz="3200" smtClean="0"/>
              <a:t>The I.R.I.S. views on the main challenges of Web Content Management: Technical evolution </a:t>
            </a:r>
            <a:r>
              <a:rPr lang="fr-BE" sz="4000" smtClean="0"/>
              <a:t/>
            </a:r>
            <a:br>
              <a:rPr lang="fr-BE" sz="4000" smtClean="0"/>
            </a:br>
            <a:endParaRPr lang="fr-BE" sz="4000" smtClean="0"/>
          </a:p>
        </p:txBody>
      </p:sp>
      <p:sp>
        <p:nvSpPr>
          <p:cNvPr id="3" name="Content Placeholder 2"/>
          <p:cNvSpPr>
            <a:spLocks noGrp="1"/>
          </p:cNvSpPr>
          <p:nvPr>
            <p:ph idx="1"/>
          </p:nvPr>
        </p:nvSpPr>
        <p:spPr>
          <a:xfrm>
            <a:off x="571500" y="1357313"/>
            <a:ext cx="8229600" cy="5000625"/>
          </a:xfrm>
        </p:spPr>
        <p:txBody>
          <a:bodyPr rtlCol="0">
            <a:normAutofit fontScale="47500" lnSpcReduction="20000"/>
          </a:bodyPr>
          <a:lstStyle/>
          <a:p>
            <a:pPr fontAlgn="auto">
              <a:spcAft>
                <a:spcPts val="0"/>
              </a:spcAft>
              <a:buFont typeface="Arial" pitchFamily="34" charset="0"/>
              <a:buChar char="•"/>
              <a:defRPr/>
            </a:pPr>
            <a:r>
              <a:rPr lang="en-GB" sz="5100" dirty="0" err="1" smtClean="0">
                <a:solidFill>
                  <a:schemeClr val="tx2">
                    <a:lumMod val="50000"/>
                  </a:schemeClr>
                </a:solidFill>
              </a:rPr>
              <a:t>SaaS</a:t>
            </a:r>
            <a:endParaRPr lang="en-GB" sz="5100" dirty="0" smtClean="0">
              <a:solidFill>
                <a:schemeClr val="tx2">
                  <a:lumMod val="50000"/>
                </a:schemeClr>
              </a:solidFill>
            </a:endParaRPr>
          </a:p>
          <a:p>
            <a:pPr lvl="1" fontAlgn="auto">
              <a:spcAft>
                <a:spcPts val="0"/>
              </a:spcAft>
              <a:buFont typeface="Arial" pitchFamily="34" charset="0"/>
              <a:buChar char="–"/>
              <a:defRPr/>
            </a:pPr>
            <a:r>
              <a:rPr lang="en-GB" sz="3800" dirty="0" smtClean="0">
                <a:solidFill>
                  <a:schemeClr val="tx2">
                    <a:lumMod val="50000"/>
                  </a:schemeClr>
                </a:solidFill>
              </a:rPr>
              <a:t>Evolution of the application service provider (ASP) or hosted model which is particularly developing </a:t>
            </a:r>
            <a:r>
              <a:rPr lang="en-US" sz="3800" dirty="0" smtClean="0">
                <a:solidFill>
                  <a:schemeClr val="tx2">
                    <a:lumMod val="50000"/>
                  </a:schemeClr>
                </a:solidFill>
              </a:rPr>
              <a:t>in the WCM sphere where such models are familiar.</a:t>
            </a:r>
            <a:endParaRPr lang="fr-BE" sz="3800" dirty="0" smtClean="0">
              <a:solidFill>
                <a:schemeClr val="tx2">
                  <a:lumMod val="50000"/>
                </a:schemeClr>
              </a:solidFill>
            </a:endParaRPr>
          </a:p>
          <a:p>
            <a:pPr fontAlgn="auto">
              <a:spcAft>
                <a:spcPts val="0"/>
              </a:spcAft>
              <a:buFont typeface="Arial" pitchFamily="34" charset="0"/>
              <a:buChar char="•"/>
              <a:defRPr/>
            </a:pPr>
            <a:r>
              <a:rPr lang="en-GB" sz="5100" dirty="0" smtClean="0">
                <a:solidFill>
                  <a:schemeClr val="tx2">
                    <a:lumMod val="50000"/>
                  </a:schemeClr>
                </a:solidFill>
              </a:rPr>
              <a:t>Further development of federated search</a:t>
            </a:r>
          </a:p>
          <a:p>
            <a:pPr lvl="1" fontAlgn="auto">
              <a:spcAft>
                <a:spcPts val="0"/>
              </a:spcAft>
              <a:buFont typeface="Arial" pitchFamily="34" charset="0"/>
              <a:buChar char="–"/>
              <a:defRPr/>
            </a:pPr>
            <a:r>
              <a:rPr lang="en-GB" sz="3800" dirty="0" smtClean="0">
                <a:solidFill>
                  <a:schemeClr val="tx2">
                    <a:lumMod val="50000"/>
                  </a:schemeClr>
                </a:solidFill>
              </a:rPr>
              <a:t>Major WMC/ECM vendors </a:t>
            </a:r>
            <a:r>
              <a:rPr lang="en-US" sz="3800" dirty="0" smtClean="0">
                <a:solidFill>
                  <a:schemeClr val="tx2">
                    <a:lumMod val="50000"/>
                  </a:schemeClr>
                </a:solidFill>
              </a:rPr>
              <a:t>are developing federated search options which aggregate the results of a user-initiated search and present those results back to the user.</a:t>
            </a:r>
            <a:r>
              <a:rPr lang="en-GB" sz="3800" dirty="0" smtClean="0">
                <a:solidFill>
                  <a:schemeClr val="tx2">
                    <a:lumMod val="50000"/>
                  </a:schemeClr>
                </a:solidFill>
              </a:rPr>
              <a:t>	</a:t>
            </a:r>
            <a:endParaRPr lang="fr-BE" sz="3800" dirty="0" smtClean="0">
              <a:solidFill>
                <a:schemeClr val="tx2">
                  <a:lumMod val="50000"/>
                </a:schemeClr>
              </a:solidFill>
            </a:endParaRPr>
          </a:p>
          <a:p>
            <a:pPr fontAlgn="auto">
              <a:spcAft>
                <a:spcPts val="0"/>
              </a:spcAft>
              <a:buFont typeface="Arial" pitchFamily="34" charset="0"/>
              <a:buChar char="•"/>
              <a:defRPr/>
            </a:pPr>
            <a:r>
              <a:rPr lang="en-GB" sz="5100" dirty="0" smtClean="0">
                <a:solidFill>
                  <a:schemeClr val="tx2">
                    <a:lumMod val="50000"/>
                  </a:schemeClr>
                </a:solidFill>
              </a:rPr>
              <a:t>Greater interoperability</a:t>
            </a:r>
          </a:p>
          <a:p>
            <a:pPr lvl="1" fontAlgn="auto">
              <a:spcAft>
                <a:spcPts val="0"/>
              </a:spcAft>
              <a:buFont typeface="Arial" pitchFamily="34" charset="0"/>
              <a:buChar char="–"/>
              <a:defRPr/>
            </a:pPr>
            <a:r>
              <a:rPr lang="en-GB" sz="3800" dirty="0" smtClean="0">
                <a:solidFill>
                  <a:schemeClr val="tx2">
                    <a:lumMod val="50000"/>
                  </a:schemeClr>
                </a:solidFill>
              </a:rPr>
              <a:t>WCM will be based on multiple platforms and will work with rich clients that support offline processing and high interaction with the hosting system.</a:t>
            </a:r>
            <a:endParaRPr lang="fr-BE" sz="3800" dirty="0" smtClean="0">
              <a:solidFill>
                <a:schemeClr val="tx2">
                  <a:lumMod val="50000"/>
                </a:schemeClr>
              </a:solidFill>
            </a:endParaRPr>
          </a:p>
          <a:p>
            <a:pPr fontAlgn="auto">
              <a:spcAft>
                <a:spcPts val="0"/>
              </a:spcAft>
              <a:buFont typeface="Arial" pitchFamily="34" charset="0"/>
              <a:buChar char="•"/>
              <a:defRPr/>
            </a:pPr>
            <a:r>
              <a:rPr lang="en-GB" sz="5100" dirty="0" smtClean="0">
                <a:solidFill>
                  <a:schemeClr val="tx2">
                    <a:lumMod val="50000"/>
                  </a:schemeClr>
                </a:solidFill>
              </a:rPr>
              <a:t>Open Source WCM</a:t>
            </a:r>
          </a:p>
          <a:p>
            <a:pPr lvl="1" fontAlgn="auto">
              <a:spcAft>
                <a:spcPts val="0"/>
              </a:spcAft>
              <a:buFont typeface="Arial" pitchFamily="34" charset="0"/>
              <a:buChar char="–"/>
              <a:defRPr/>
            </a:pPr>
            <a:r>
              <a:rPr lang="en-GB" sz="3800" dirty="0" smtClean="0">
                <a:solidFill>
                  <a:schemeClr val="tx2">
                    <a:lumMod val="50000"/>
                  </a:schemeClr>
                </a:solidFill>
              </a:rPr>
              <a:t>Emergence of Open Source solutions</a:t>
            </a:r>
          </a:p>
          <a:p>
            <a:pPr fontAlgn="auto">
              <a:spcAft>
                <a:spcPts val="0"/>
              </a:spcAft>
              <a:buFont typeface="Arial" pitchFamily="34" charset="0"/>
              <a:buChar char="•"/>
              <a:defRPr/>
            </a:pPr>
            <a:r>
              <a:rPr lang="en-GB" sz="5100" dirty="0" smtClean="0">
                <a:solidFill>
                  <a:schemeClr val="tx2">
                    <a:lumMod val="50000"/>
                  </a:schemeClr>
                </a:solidFill>
              </a:rPr>
              <a:t>Security and private clouds</a:t>
            </a:r>
          </a:p>
          <a:p>
            <a:pPr lvl="1" fontAlgn="auto">
              <a:spcAft>
                <a:spcPts val="0"/>
              </a:spcAft>
              <a:buFont typeface="Arial" pitchFamily="34" charset="0"/>
              <a:buChar char="–"/>
              <a:defRPr/>
            </a:pPr>
            <a:r>
              <a:rPr lang="en-GB" sz="3800" dirty="0" smtClean="0">
                <a:solidFill>
                  <a:schemeClr val="tx2">
                    <a:lumMod val="50000"/>
                  </a:schemeClr>
                </a:solidFill>
              </a:rPr>
              <a:t>The element of trust will be technically and maybe covertly challenged by the security requirements from the national and international security authorities, to curb down international criminality and terrorism. 	</a:t>
            </a:r>
            <a:endParaRPr lang="fr-BE" sz="3800" dirty="0" smtClean="0">
              <a:solidFill>
                <a:schemeClr val="tx2">
                  <a:lumMod val="50000"/>
                </a:schemeClr>
              </a:solidFill>
            </a:endParaRPr>
          </a:p>
          <a:p>
            <a:pPr fontAlgn="auto">
              <a:spcAft>
                <a:spcPts val="0"/>
              </a:spcAft>
              <a:buFont typeface="Arial" pitchFamily="34" charset="0"/>
              <a:buChar char="•"/>
              <a:defRPr/>
            </a:pPr>
            <a:endParaRPr lang="fr-BE" dirty="0">
              <a:solidFill>
                <a:schemeClr val="tx2">
                  <a:lumMod val="50000"/>
                </a:schemeClr>
              </a:solidFill>
            </a:endParaRPr>
          </a:p>
        </p:txBody>
      </p:sp>
      <p:grpSp>
        <p:nvGrpSpPr>
          <p:cNvPr id="73733" name="Group 5"/>
          <p:cNvGrpSpPr>
            <a:grpSpLocks/>
          </p:cNvGrpSpPr>
          <p:nvPr/>
        </p:nvGrpSpPr>
        <p:grpSpPr bwMode="auto">
          <a:xfrm>
            <a:off x="539750" y="6092825"/>
            <a:ext cx="2386013" cy="665163"/>
            <a:chOff x="204" y="3755"/>
            <a:chExt cx="1503" cy="419"/>
          </a:xfrm>
        </p:grpSpPr>
        <p:pic>
          <p:nvPicPr>
            <p:cNvPr id="73734" name="Picture 6"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73735"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p:txBody>
          <a:bodyPr/>
          <a:lstStyle/>
          <a:p>
            <a:r>
              <a:rPr lang="fr-BE" smtClean="0"/>
              <a:t>And the other Institutions ? </a:t>
            </a:r>
          </a:p>
        </p:txBody>
      </p:sp>
      <p:sp>
        <p:nvSpPr>
          <p:cNvPr id="3" name="Content Placeholder 2"/>
          <p:cNvSpPr>
            <a:spLocks noGrp="1"/>
          </p:cNvSpPr>
          <p:nvPr>
            <p:ph idx="1"/>
          </p:nvPr>
        </p:nvSpPr>
        <p:spPr>
          <a:xfrm>
            <a:off x="468313" y="1268413"/>
            <a:ext cx="4686300" cy="4525962"/>
          </a:xfrm>
        </p:spPr>
        <p:txBody>
          <a:bodyPr>
            <a:normAutofit/>
          </a:bodyPr>
          <a:lstStyle/>
          <a:p>
            <a:r>
              <a:rPr lang="fr-BE" sz="3000" smtClean="0"/>
              <a:t>European Parliament: </a:t>
            </a:r>
          </a:p>
          <a:p>
            <a:pPr lvl="1"/>
            <a:r>
              <a:rPr lang="fr-BE" sz="2600" i="1" smtClean="0">
                <a:hlinkClick r:id="rId2"/>
              </a:rPr>
              <a:t>www.ec.europarl.eu</a:t>
            </a:r>
            <a:endParaRPr lang="fr-BE" sz="2600" i="1" smtClean="0"/>
          </a:p>
          <a:p>
            <a:r>
              <a:rPr lang="fr-BE" sz="3000" smtClean="0"/>
              <a:t>European Council:</a:t>
            </a:r>
          </a:p>
          <a:p>
            <a:pPr lvl="1"/>
            <a:r>
              <a:rPr lang="fr-BE" sz="2600" i="1" smtClean="0">
                <a:hlinkClick r:id="rId3"/>
              </a:rPr>
              <a:t>www.consilium.europa.eu</a:t>
            </a:r>
            <a:endParaRPr lang="fr-BE" sz="2600" smtClean="0"/>
          </a:p>
          <a:p>
            <a:r>
              <a:rPr lang="fr-BE" sz="3000" smtClean="0"/>
              <a:t>European Court of Justice: </a:t>
            </a:r>
          </a:p>
          <a:p>
            <a:pPr lvl="1"/>
            <a:r>
              <a:rPr lang="fr-BE" sz="2600" i="1" smtClean="0">
                <a:hlinkClick r:id="rId4"/>
              </a:rPr>
              <a:t>www.curia.europa.eu</a:t>
            </a:r>
            <a:endParaRPr lang="fr-BE" sz="2600" smtClean="0"/>
          </a:p>
          <a:p>
            <a:r>
              <a:rPr lang="fr-BE" sz="3000" smtClean="0"/>
              <a:t>European Investment Bank:</a:t>
            </a:r>
          </a:p>
          <a:p>
            <a:pPr lvl="1"/>
            <a:r>
              <a:rPr lang="fr-BE" sz="2600" i="1" smtClean="0">
                <a:hlinkClick r:id="rId5"/>
              </a:rPr>
              <a:t>www.eib.org</a:t>
            </a:r>
            <a:endParaRPr lang="fr-BE" sz="2600" i="1" smtClean="0"/>
          </a:p>
          <a:p>
            <a:pPr lvl="1"/>
            <a:endParaRPr lang="fr-BE" sz="2600" smtClean="0"/>
          </a:p>
        </p:txBody>
      </p:sp>
      <p:pic>
        <p:nvPicPr>
          <p:cNvPr id="75779" name="Picture 2" descr="http://www.edinphoto.org.uk/0_MAPS/0_map_europe_political_2001_enlarged.jpg"/>
          <p:cNvPicPr>
            <a:picLocks noChangeAspect="1" noChangeArrowheads="1"/>
          </p:cNvPicPr>
          <p:nvPr/>
        </p:nvPicPr>
        <p:blipFill>
          <a:blip r:embed="rId6"/>
          <a:srcRect/>
          <a:stretch>
            <a:fillRect/>
          </a:stretch>
        </p:blipFill>
        <p:spPr bwMode="auto">
          <a:xfrm>
            <a:off x="5497513" y="1341438"/>
            <a:ext cx="3116262" cy="4016375"/>
          </a:xfrm>
          <a:prstGeom prst="rect">
            <a:avLst/>
          </a:prstGeom>
          <a:noFill/>
          <a:ln w="9525">
            <a:noFill/>
            <a:miter lim="800000"/>
            <a:headEnd/>
            <a:tailEnd/>
          </a:ln>
        </p:spPr>
      </p:pic>
      <p:grpSp>
        <p:nvGrpSpPr>
          <p:cNvPr id="75782" name="Group 6"/>
          <p:cNvGrpSpPr>
            <a:grpSpLocks/>
          </p:cNvGrpSpPr>
          <p:nvPr/>
        </p:nvGrpSpPr>
        <p:grpSpPr bwMode="auto">
          <a:xfrm>
            <a:off x="539750" y="6092825"/>
            <a:ext cx="2386013" cy="665163"/>
            <a:chOff x="204" y="3755"/>
            <a:chExt cx="1503" cy="419"/>
          </a:xfrm>
        </p:grpSpPr>
        <p:pic>
          <p:nvPicPr>
            <p:cNvPr id="75783" name="Picture 7" descr="image002"/>
            <p:cNvPicPr>
              <a:picLocks noChangeAspect="1" noChangeArrowheads="1"/>
            </p:cNvPicPr>
            <p:nvPr/>
          </p:nvPicPr>
          <p:blipFill>
            <a:blip r:embed="rId7"/>
            <a:srcRect/>
            <a:stretch>
              <a:fillRect/>
            </a:stretch>
          </p:blipFill>
          <p:spPr bwMode="auto">
            <a:xfrm>
              <a:off x="204" y="3755"/>
              <a:ext cx="677" cy="391"/>
            </a:xfrm>
            <a:prstGeom prst="rect">
              <a:avLst/>
            </a:prstGeom>
            <a:noFill/>
            <a:ln w="9525">
              <a:noFill/>
              <a:miter lim="800000"/>
              <a:headEnd/>
              <a:tailEnd/>
            </a:ln>
          </p:spPr>
        </p:pic>
        <p:pic>
          <p:nvPicPr>
            <p:cNvPr id="75784" name="Picture 2" descr="http://www.pointgphone.com/wordpress/wp-content/uploads/2007/12/jwt.jpg"/>
            <p:cNvPicPr>
              <a:picLocks noChangeAspect="1" noChangeArrowheads="1"/>
            </p:cNvPicPr>
            <p:nvPr/>
          </p:nvPicPr>
          <p:blipFill>
            <a:blip r:embed="rId8"/>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US" smtClean="0">
                <a:solidFill>
                  <a:srgbClr val="10253F"/>
                </a:solidFill>
              </a:rPr>
              <a:t>Agenda</a:t>
            </a:r>
          </a:p>
        </p:txBody>
      </p:sp>
      <p:sp>
        <p:nvSpPr>
          <p:cNvPr id="3" name="Content Placeholder 2"/>
          <p:cNvSpPr>
            <a:spLocks noGrp="1"/>
          </p:cNvSpPr>
          <p:nvPr>
            <p:ph idx="1"/>
          </p:nvPr>
        </p:nvSpPr>
        <p:spPr/>
        <p:txBody>
          <a:bodyPr>
            <a:normAutofit/>
          </a:bodyPr>
          <a:lstStyle/>
          <a:p>
            <a:r>
              <a:rPr lang="en-US" sz="3000" smtClean="0">
                <a:solidFill>
                  <a:srgbClr val="10253F"/>
                </a:solidFill>
              </a:rPr>
              <a:t>The Treaties of Maastricht &amp; Lisbon and the commitment for transparency towards the  European Citizens</a:t>
            </a:r>
          </a:p>
          <a:p>
            <a:r>
              <a:rPr lang="en-US" sz="3000" smtClean="0">
                <a:solidFill>
                  <a:srgbClr val="10253F"/>
                </a:solidFill>
              </a:rPr>
              <a:t>Websites for information dissemination: </a:t>
            </a:r>
          </a:p>
          <a:p>
            <a:pPr lvl="1"/>
            <a:r>
              <a:rPr lang="en-US" sz="2600" smtClean="0">
                <a:solidFill>
                  <a:srgbClr val="10253F"/>
                </a:solidFill>
              </a:rPr>
              <a:t>Historical background: Europa and other Websites </a:t>
            </a:r>
          </a:p>
          <a:p>
            <a:pPr lvl="1"/>
            <a:r>
              <a:rPr lang="en-US" sz="2600" smtClean="0">
                <a:solidFill>
                  <a:srgbClr val="10253F"/>
                </a:solidFill>
              </a:rPr>
              <a:t>Challenges to face in the coming years</a:t>
            </a:r>
          </a:p>
          <a:p>
            <a:r>
              <a:rPr lang="en-US" sz="3000" smtClean="0">
                <a:solidFill>
                  <a:srgbClr val="10253F"/>
                </a:solidFill>
              </a:rPr>
              <a:t>Websites within a global communication concept:</a:t>
            </a:r>
          </a:p>
          <a:p>
            <a:pPr lvl="1"/>
            <a:r>
              <a:rPr lang="en-US" sz="2600" smtClean="0">
                <a:solidFill>
                  <a:srgbClr val="10253F"/>
                </a:solidFill>
              </a:rPr>
              <a:t>Mains aspects to be taken into account</a:t>
            </a:r>
          </a:p>
          <a:p>
            <a:pPr lvl="1"/>
            <a:r>
              <a:rPr lang="en-US" sz="2600" smtClean="0">
                <a:solidFill>
                  <a:srgbClr val="10253F"/>
                </a:solidFill>
              </a:rPr>
              <a:t>Specificity of the I.R.I.S. / JWT association.</a:t>
            </a:r>
          </a:p>
        </p:txBody>
      </p:sp>
      <p:pic>
        <p:nvPicPr>
          <p:cNvPr id="40963" name="Picture 2" descr="http://www.pointgphone.com/wordpress/wp-content/uploads/2007/12/jwt.jpg"/>
          <p:cNvPicPr>
            <a:picLocks noChangeAspect="1" noChangeArrowheads="1"/>
          </p:cNvPicPr>
          <p:nvPr/>
        </p:nvPicPr>
        <p:blipFill>
          <a:blip r:embed="rId3"/>
          <a:srcRect/>
          <a:stretch>
            <a:fillRect/>
          </a:stretch>
        </p:blipFill>
        <p:spPr bwMode="auto">
          <a:xfrm>
            <a:off x="1692275" y="6021388"/>
            <a:ext cx="1090613" cy="604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620713"/>
            <a:ext cx="8569325" cy="1079500"/>
          </a:xfrm>
        </p:spPr>
        <p:txBody>
          <a:bodyPr>
            <a:normAutofit/>
          </a:bodyPr>
          <a:lstStyle/>
          <a:p>
            <a:r>
              <a:rPr lang="en-US" sz="3000" smtClean="0"/>
              <a:t>The Websites within a global communication concept: main aspects to be taken into account </a:t>
            </a:r>
            <a:br>
              <a:rPr lang="en-US" sz="3000" smtClean="0"/>
            </a:br>
            <a:endParaRPr lang="fr-BE" sz="3000" smtClean="0"/>
          </a:p>
        </p:txBody>
      </p:sp>
      <p:sp>
        <p:nvSpPr>
          <p:cNvPr id="3" name="Content Placeholder 2"/>
          <p:cNvSpPr>
            <a:spLocks noGrp="1"/>
          </p:cNvSpPr>
          <p:nvPr>
            <p:ph idx="1"/>
          </p:nvPr>
        </p:nvSpPr>
        <p:spPr>
          <a:xfrm>
            <a:off x="468313" y="1844675"/>
            <a:ext cx="8229600" cy="3455988"/>
          </a:xfrm>
        </p:spPr>
        <p:txBody>
          <a:bodyPr>
            <a:normAutofit/>
          </a:bodyPr>
          <a:lstStyle/>
          <a:p>
            <a:pPr>
              <a:lnSpc>
                <a:spcPct val="80000"/>
              </a:lnSpc>
            </a:pPr>
            <a:r>
              <a:rPr lang="en-GB" sz="2500" smtClean="0"/>
              <a:t>Information products</a:t>
            </a:r>
          </a:p>
          <a:p>
            <a:pPr lvl="1">
              <a:lnSpc>
                <a:spcPct val="80000"/>
              </a:lnSpc>
            </a:pPr>
            <a:r>
              <a:rPr lang="en-GB" sz="2200" smtClean="0"/>
              <a:t>Mean all written, electronic, audiovisual or purely visual tools designed to inform a pre-determined target group about the activities, achievements and plans of DGs or Agencies.</a:t>
            </a:r>
            <a:endParaRPr lang="fr-BE" sz="2200" smtClean="0"/>
          </a:p>
          <a:p>
            <a:pPr>
              <a:lnSpc>
                <a:spcPct val="80000"/>
              </a:lnSpc>
            </a:pPr>
            <a:r>
              <a:rPr lang="en-GB" sz="2500" smtClean="0"/>
              <a:t>Audiovisual services</a:t>
            </a:r>
          </a:p>
          <a:p>
            <a:pPr lvl="1">
              <a:lnSpc>
                <a:spcPct val="80000"/>
              </a:lnSpc>
            </a:pPr>
            <a:r>
              <a:rPr lang="en-GB" sz="2200" smtClean="0"/>
              <a:t>Preparing, producing and distributing audiovisual information products for specific audiences or the general public.</a:t>
            </a:r>
            <a:endParaRPr lang="fr-BE" sz="2200" smtClean="0"/>
          </a:p>
          <a:p>
            <a:pPr>
              <a:lnSpc>
                <a:spcPct val="80000"/>
              </a:lnSpc>
            </a:pPr>
            <a:r>
              <a:rPr lang="en-GB" sz="2500" smtClean="0"/>
              <a:t>Communication campaigns and events </a:t>
            </a:r>
            <a:endParaRPr lang="fr-BE" sz="2500" smtClean="0"/>
          </a:p>
          <a:p>
            <a:pPr>
              <a:lnSpc>
                <a:spcPct val="80000"/>
              </a:lnSpc>
            </a:pPr>
            <a:r>
              <a:rPr lang="en-GB" sz="2500" smtClean="0"/>
              <a:t>IT  services: Websites described here above.</a:t>
            </a:r>
            <a:endParaRPr lang="fr-BE" sz="2500" smtClean="0"/>
          </a:p>
        </p:txBody>
      </p:sp>
      <p:grpSp>
        <p:nvGrpSpPr>
          <p:cNvPr id="76806" name="Group 6"/>
          <p:cNvGrpSpPr>
            <a:grpSpLocks/>
          </p:cNvGrpSpPr>
          <p:nvPr/>
        </p:nvGrpSpPr>
        <p:grpSpPr bwMode="auto">
          <a:xfrm>
            <a:off x="468313" y="6092825"/>
            <a:ext cx="2386012" cy="665163"/>
            <a:chOff x="204" y="3755"/>
            <a:chExt cx="1503" cy="419"/>
          </a:xfrm>
        </p:grpSpPr>
        <p:pic>
          <p:nvPicPr>
            <p:cNvPr id="76807" name="Picture 7"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76808"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274638"/>
            <a:ext cx="8229600" cy="922337"/>
          </a:xfrm>
        </p:spPr>
        <p:txBody>
          <a:bodyPr/>
          <a:lstStyle/>
          <a:p>
            <a:r>
              <a:rPr lang="fr-BE" smtClean="0"/>
              <a:t>Information products </a:t>
            </a:r>
          </a:p>
        </p:txBody>
      </p:sp>
      <p:sp>
        <p:nvSpPr>
          <p:cNvPr id="78850" name="Content Placeholder 2"/>
          <p:cNvSpPr>
            <a:spLocks noGrp="1"/>
          </p:cNvSpPr>
          <p:nvPr>
            <p:ph idx="1"/>
          </p:nvPr>
        </p:nvSpPr>
        <p:spPr>
          <a:xfrm>
            <a:off x="457200" y="1341438"/>
            <a:ext cx="8229600" cy="4319587"/>
          </a:xfrm>
        </p:spPr>
        <p:txBody>
          <a:bodyPr/>
          <a:lstStyle/>
          <a:p>
            <a:r>
              <a:rPr lang="en-GB" sz="2000" smtClean="0"/>
              <a:t>Writing text and copy for base versions of the information products</a:t>
            </a:r>
            <a:endParaRPr lang="fr-BE" sz="2000" smtClean="0"/>
          </a:p>
          <a:p>
            <a:r>
              <a:rPr lang="en-GB" sz="2000" smtClean="0"/>
              <a:t>Production of language versions of base text</a:t>
            </a:r>
            <a:endParaRPr lang="fr-BE" sz="2000" smtClean="0"/>
          </a:p>
          <a:p>
            <a:r>
              <a:rPr lang="en-GB" sz="2000" smtClean="0"/>
              <a:t>Identifying, designing, planning and drafting information products for use in publicity campaigns</a:t>
            </a:r>
            <a:endParaRPr lang="fr-BE" sz="2000" smtClean="0"/>
          </a:p>
          <a:p>
            <a:r>
              <a:rPr lang="en-GB" sz="2000" smtClean="0"/>
              <a:t>Writing advertisements, reports, press articles and interviews</a:t>
            </a:r>
            <a:endParaRPr lang="fr-BE" sz="2000" smtClean="0"/>
          </a:p>
          <a:p>
            <a:r>
              <a:rPr lang="en-GB" sz="2000" smtClean="0"/>
              <a:t>Drafting and following up promotional and presentational material (slides, speakers' kits, information packs, etc.)</a:t>
            </a:r>
          </a:p>
          <a:p>
            <a:r>
              <a:rPr lang="en-GB" sz="2000" smtClean="0"/>
              <a:t>Graphic design, image research, illustrations, layout, production of electronic files</a:t>
            </a:r>
            <a:endParaRPr lang="fr-BE" sz="2000" smtClean="0"/>
          </a:p>
          <a:p>
            <a:r>
              <a:rPr lang="en-GB" sz="2000" smtClean="0"/>
              <a:t>Adapting all the above products with a view to putting those on Websites and/or electronic media</a:t>
            </a:r>
            <a:endParaRPr lang="fr-BE" sz="2000" smtClean="0"/>
          </a:p>
          <a:p>
            <a:r>
              <a:rPr lang="en-GB" sz="2000" smtClean="0"/>
              <a:t>Photo-reportage and libraries.</a:t>
            </a:r>
            <a:endParaRPr lang="fr-BE" sz="2000" smtClean="0"/>
          </a:p>
        </p:txBody>
      </p:sp>
      <p:grpSp>
        <p:nvGrpSpPr>
          <p:cNvPr id="78854" name="Group 6"/>
          <p:cNvGrpSpPr>
            <a:grpSpLocks/>
          </p:cNvGrpSpPr>
          <p:nvPr/>
        </p:nvGrpSpPr>
        <p:grpSpPr bwMode="auto">
          <a:xfrm>
            <a:off x="468313" y="6092825"/>
            <a:ext cx="2386012" cy="665163"/>
            <a:chOff x="204" y="3755"/>
            <a:chExt cx="1503" cy="419"/>
          </a:xfrm>
        </p:grpSpPr>
        <p:pic>
          <p:nvPicPr>
            <p:cNvPr id="78855" name="Picture 7"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78856"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457200" y="274638"/>
            <a:ext cx="8229600" cy="922337"/>
          </a:xfrm>
        </p:spPr>
        <p:txBody>
          <a:bodyPr/>
          <a:lstStyle/>
          <a:p>
            <a:r>
              <a:rPr lang="fr-BE" smtClean="0"/>
              <a:t>Audio-visual services</a:t>
            </a:r>
          </a:p>
        </p:txBody>
      </p:sp>
      <p:sp>
        <p:nvSpPr>
          <p:cNvPr id="80898" name="Content Placeholder 2"/>
          <p:cNvSpPr>
            <a:spLocks noGrp="1"/>
          </p:cNvSpPr>
          <p:nvPr>
            <p:ph idx="1"/>
          </p:nvPr>
        </p:nvSpPr>
        <p:spPr>
          <a:xfrm>
            <a:off x="457200" y="1196975"/>
            <a:ext cx="8229600" cy="4679950"/>
          </a:xfrm>
        </p:spPr>
        <p:txBody>
          <a:bodyPr/>
          <a:lstStyle/>
          <a:p>
            <a:r>
              <a:rPr lang="en-GB" sz="2000" smtClean="0"/>
              <a:t>Reportages, documentaries, video news releases, spots, video clips, animated films, etc.</a:t>
            </a:r>
            <a:endParaRPr lang="fr-BE" sz="2000" smtClean="0"/>
          </a:p>
          <a:p>
            <a:r>
              <a:rPr lang="en-GB" sz="2000" smtClean="0"/>
              <a:t>Developing an online photo library</a:t>
            </a:r>
            <a:endParaRPr lang="fr-BE" sz="2000" smtClean="0"/>
          </a:p>
          <a:p>
            <a:r>
              <a:rPr lang="en-GB" sz="2000" smtClean="0"/>
              <a:t>Helping to identify target groups and their needs</a:t>
            </a:r>
            <a:endParaRPr lang="fr-BE" sz="2000" smtClean="0"/>
          </a:p>
          <a:p>
            <a:r>
              <a:rPr lang="en-GB" sz="2000" smtClean="0"/>
              <a:t>Advising the European Commission on its communication strategy vis-a-vis television channels and radio stations and the various target groups</a:t>
            </a:r>
            <a:endParaRPr lang="fr-BE" sz="2000" smtClean="0"/>
          </a:p>
          <a:p>
            <a:r>
              <a:rPr lang="en-GB" sz="2000" smtClean="0"/>
              <a:t>Promoting products, including EBS (Europe by Satellite), to television channels and/or radio stations, with a view to free distribution</a:t>
            </a:r>
            <a:endParaRPr lang="fr-BE" sz="2000" smtClean="0"/>
          </a:p>
          <a:p>
            <a:r>
              <a:rPr lang="en-GB" sz="2000" smtClean="0"/>
              <a:t>Identifying targets, such as journalists or TV/radio producers who are interested in the activities of the European Union</a:t>
            </a:r>
            <a:endParaRPr lang="fr-BE" sz="2000" smtClean="0"/>
          </a:p>
          <a:p>
            <a:r>
              <a:rPr lang="en-GB" sz="2000" smtClean="0"/>
              <a:t>Securing coverage of events by the broadcast media</a:t>
            </a:r>
            <a:endParaRPr lang="fr-BE" sz="2000" smtClean="0"/>
          </a:p>
          <a:p>
            <a:r>
              <a:rPr lang="en-GB" sz="2000" smtClean="0"/>
              <a:t>Monitoring the impact of EU activities in the broadcast media, particularly, but not exclusively, in the field of development</a:t>
            </a:r>
            <a:r>
              <a:rPr lang="en-GB" sz="2400" smtClean="0"/>
              <a:t>.</a:t>
            </a:r>
            <a:endParaRPr lang="fr-BE" sz="2400" smtClean="0"/>
          </a:p>
        </p:txBody>
      </p:sp>
      <p:grpSp>
        <p:nvGrpSpPr>
          <p:cNvPr id="80902" name="Group 6"/>
          <p:cNvGrpSpPr>
            <a:grpSpLocks/>
          </p:cNvGrpSpPr>
          <p:nvPr/>
        </p:nvGrpSpPr>
        <p:grpSpPr bwMode="auto">
          <a:xfrm>
            <a:off x="395288" y="6092825"/>
            <a:ext cx="2386012" cy="665163"/>
            <a:chOff x="204" y="3755"/>
            <a:chExt cx="1503" cy="419"/>
          </a:xfrm>
        </p:grpSpPr>
        <p:pic>
          <p:nvPicPr>
            <p:cNvPr id="80903" name="Picture 7" descr="image002"/>
            <p:cNvPicPr>
              <a:picLocks noChangeAspect="1" noChangeArrowheads="1"/>
            </p:cNvPicPr>
            <p:nvPr/>
          </p:nvPicPr>
          <p:blipFill>
            <a:blip r:embed="rId2"/>
            <a:srcRect/>
            <a:stretch>
              <a:fillRect/>
            </a:stretch>
          </p:blipFill>
          <p:spPr bwMode="auto">
            <a:xfrm>
              <a:off x="204" y="3755"/>
              <a:ext cx="677" cy="391"/>
            </a:xfrm>
            <a:prstGeom prst="rect">
              <a:avLst/>
            </a:prstGeom>
            <a:noFill/>
            <a:ln w="9525">
              <a:noFill/>
              <a:miter lim="800000"/>
              <a:headEnd/>
              <a:tailEnd/>
            </a:ln>
          </p:spPr>
        </p:pic>
        <p:pic>
          <p:nvPicPr>
            <p:cNvPr id="80904" name="Picture 2" descr="http://www.pointgphone.com/wordpress/wp-content/uploads/2007/12/jwt.jpg"/>
            <p:cNvPicPr>
              <a:picLocks noChangeAspect="1" noChangeArrowheads="1"/>
            </p:cNvPicPr>
            <p:nvPr/>
          </p:nvPicPr>
          <p:blipFill>
            <a:blip r:embed="rId3"/>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457200" y="274638"/>
            <a:ext cx="8229600" cy="993775"/>
          </a:xfrm>
        </p:spPr>
        <p:txBody>
          <a:bodyPr/>
          <a:lstStyle/>
          <a:p>
            <a:r>
              <a:rPr lang="fr-BE" smtClean="0"/>
              <a:t>Communication campaigns</a:t>
            </a:r>
          </a:p>
        </p:txBody>
      </p:sp>
      <p:sp>
        <p:nvSpPr>
          <p:cNvPr id="3" name="Content Placeholder 2"/>
          <p:cNvSpPr>
            <a:spLocks noGrp="1"/>
          </p:cNvSpPr>
          <p:nvPr>
            <p:ph idx="1"/>
          </p:nvPr>
        </p:nvSpPr>
        <p:spPr/>
        <p:txBody>
          <a:bodyPr>
            <a:normAutofit/>
          </a:bodyPr>
          <a:lstStyle/>
          <a:p>
            <a:pPr>
              <a:lnSpc>
                <a:spcPct val="80000"/>
              </a:lnSpc>
            </a:pPr>
            <a:r>
              <a:rPr lang="en-GB" sz="2400" smtClean="0"/>
              <a:t>Organising Commission’s participation in events (such as symposia, public events, conferences, festivals, etc.) and performing any task associated with organisation and logistics,</a:t>
            </a:r>
            <a:r>
              <a:rPr lang="fr-BE" sz="2400" smtClean="0"/>
              <a:t> as well as </a:t>
            </a:r>
            <a:r>
              <a:rPr lang="en-GB" sz="2400" smtClean="0"/>
              <a:t>ensuring the awareness of the media and specific information networks</a:t>
            </a:r>
            <a:endParaRPr lang="fr-BE" sz="2400" smtClean="0"/>
          </a:p>
          <a:p>
            <a:pPr>
              <a:lnSpc>
                <a:spcPct val="80000"/>
              </a:lnSpc>
            </a:pPr>
            <a:r>
              <a:rPr lang="en-GB" sz="2400" smtClean="0"/>
              <a:t>Organising conferences, exhibitions or public relations activities</a:t>
            </a:r>
            <a:endParaRPr lang="fr-BE" sz="2400" smtClean="0"/>
          </a:p>
          <a:p>
            <a:pPr>
              <a:lnSpc>
                <a:spcPct val="80000"/>
              </a:lnSpc>
            </a:pPr>
            <a:r>
              <a:rPr lang="en-GB" sz="2400" smtClean="0"/>
              <a:t>Creating and producing fact files for participants in the events</a:t>
            </a:r>
            <a:endParaRPr lang="fr-BE" sz="2400" smtClean="0"/>
          </a:p>
          <a:p>
            <a:pPr>
              <a:lnSpc>
                <a:spcPct val="80000"/>
              </a:lnSpc>
            </a:pPr>
            <a:r>
              <a:rPr lang="en-GB" sz="2400" smtClean="0"/>
              <a:t>Evaluating these events in operational terms and in terms of impact and media coverage</a:t>
            </a:r>
            <a:endParaRPr lang="fr-BE" sz="2400" smtClean="0"/>
          </a:p>
          <a:p>
            <a:pPr>
              <a:lnSpc>
                <a:spcPct val="80000"/>
              </a:lnSpc>
            </a:pPr>
            <a:r>
              <a:rPr lang="en-GB" sz="2400" smtClean="0"/>
              <a:t>Organising press conferences and/or assignments for journalists</a:t>
            </a:r>
            <a:endParaRPr lang="fr-BE" sz="2400" smtClean="0"/>
          </a:p>
          <a:p>
            <a:pPr>
              <a:lnSpc>
                <a:spcPct val="80000"/>
              </a:lnSpc>
            </a:pPr>
            <a:r>
              <a:rPr lang="en-GB" sz="2400" smtClean="0"/>
              <a:t>Preparing, printing and sending out press releases or press packs.</a:t>
            </a:r>
            <a:endParaRPr lang="fr-BE" sz="2400" smtClean="0"/>
          </a:p>
          <a:p>
            <a:pPr>
              <a:lnSpc>
                <a:spcPct val="80000"/>
              </a:lnSpc>
            </a:pPr>
            <a:endParaRPr lang="fr-BE" sz="800" smtClean="0"/>
          </a:p>
        </p:txBody>
      </p:sp>
      <p:grpSp>
        <p:nvGrpSpPr>
          <p:cNvPr id="81926" name="Group 6"/>
          <p:cNvGrpSpPr>
            <a:grpSpLocks/>
          </p:cNvGrpSpPr>
          <p:nvPr/>
        </p:nvGrpSpPr>
        <p:grpSpPr bwMode="auto">
          <a:xfrm>
            <a:off x="395288" y="6092825"/>
            <a:ext cx="2386012" cy="665163"/>
            <a:chOff x="204" y="3755"/>
            <a:chExt cx="1503" cy="419"/>
          </a:xfrm>
        </p:grpSpPr>
        <p:pic>
          <p:nvPicPr>
            <p:cNvPr id="81927" name="Picture 7"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81928"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571500"/>
            <a:ext cx="8407400" cy="1143000"/>
          </a:xfrm>
        </p:spPr>
        <p:txBody>
          <a:bodyPr>
            <a:normAutofit/>
          </a:bodyPr>
          <a:lstStyle/>
          <a:p>
            <a:r>
              <a:rPr lang="en-US" sz="3400" smtClean="0"/>
              <a:t>Websites within a global communication concept: the I.R.I.S. / JWT partnership</a:t>
            </a:r>
            <a:endParaRPr lang="fr-BE" sz="3400" smtClean="0"/>
          </a:p>
        </p:txBody>
      </p:sp>
      <p:sp>
        <p:nvSpPr>
          <p:cNvPr id="83970" name="Content Placeholder 2"/>
          <p:cNvSpPr>
            <a:spLocks noGrp="1"/>
          </p:cNvSpPr>
          <p:nvPr>
            <p:ph idx="1"/>
          </p:nvPr>
        </p:nvSpPr>
        <p:spPr>
          <a:xfrm>
            <a:off x="357188" y="1773238"/>
            <a:ext cx="8229600" cy="2951162"/>
          </a:xfrm>
        </p:spPr>
        <p:txBody>
          <a:bodyPr/>
          <a:lstStyle/>
          <a:p>
            <a:pPr algn="ctr">
              <a:buFont typeface="Arial" charset="0"/>
              <a:buNone/>
            </a:pPr>
            <a:r>
              <a:rPr lang="fr-BE" sz="4400" b="1" smtClean="0">
                <a:solidFill>
                  <a:srgbClr val="00B050"/>
                </a:solidFill>
              </a:rPr>
              <a:t>In order to be able to address all communication needs,</a:t>
            </a:r>
            <a:br>
              <a:rPr lang="fr-BE" sz="4400" b="1" smtClean="0">
                <a:solidFill>
                  <a:srgbClr val="00B050"/>
                </a:solidFill>
              </a:rPr>
            </a:br>
            <a:r>
              <a:rPr lang="fr-BE" sz="4400" b="1" smtClean="0">
                <a:solidFill>
                  <a:srgbClr val="00B050"/>
                </a:solidFill>
              </a:rPr>
              <a:t>I.R.I.S. has set up a long-term partnership with JWT</a:t>
            </a:r>
          </a:p>
        </p:txBody>
      </p:sp>
      <p:grpSp>
        <p:nvGrpSpPr>
          <p:cNvPr id="83975" name="Group 7"/>
          <p:cNvGrpSpPr>
            <a:grpSpLocks/>
          </p:cNvGrpSpPr>
          <p:nvPr/>
        </p:nvGrpSpPr>
        <p:grpSpPr bwMode="auto">
          <a:xfrm>
            <a:off x="1619250" y="5157788"/>
            <a:ext cx="6551613" cy="1338262"/>
            <a:chOff x="431" y="3240"/>
            <a:chExt cx="4127" cy="843"/>
          </a:xfrm>
        </p:grpSpPr>
        <p:pic>
          <p:nvPicPr>
            <p:cNvPr id="83971" name="Picture 2" descr="http://www.pointgphone.com/wordpress/wp-content/uploads/2007/12/jwt.jpg"/>
            <p:cNvPicPr>
              <a:picLocks noChangeAspect="1" noChangeArrowheads="1"/>
            </p:cNvPicPr>
            <p:nvPr/>
          </p:nvPicPr>
          <p:blipFill>
            <a:blip r:embed="rId3"/>
            <a:srcRect/>
            <a:stretch>
              <a:fillRect/>
            </a:stretch>
          </p:blipFill>
          <p:spPr bwMode="auto">
            <a:xfrm>
              <a:off x="3061" y="3249"/>
              <a:ext cx="1497" cy="829"/>
            </a:xfrm>
            <a:prstGeom prst="rect">
              <a:avLst/>
            </a:prstGeom>
            <a:noFill/>
            <a:ln w="9525">
              <a:noFill/>
              <a:miter lim="800000"/>
              <a:headEnd/>
              <a:tailEnd/>
            </a:ln>
          </p:spPr>
        </p:pic>
        <p:pic>
          <p:nvPicPr>
            <p:cNvPr id="83972" name="Picture 4" descr="http://www.irislink.com/Documents/Image/company/vdk_100.jpg"/>
            <p:cNvPicPr>
              <a:picLocks noChangeAspect="1" noChangeArrowheads="1"/>
            </p:cNvPicPr>
            <p:nvPr/>
          </p:nvPicPr>
          <p:blipFill>
            <a:blip r:embed="rId4"/>
            <a:srcRect/>
            <a:stretch>
              <a:fillRect/>
            </a:stretch>
          </p:blipFill>
          <p:spPr bwMode="auto">
            <a:xfrm>
              <a:off x="431" y="3249"/>
              <a:ext cx="1542" cy="820"/>
            </a:xfrm>
            <a:prstGeom prst="rect">
              <a:avLst/>
            </a:prstGeom>
            <a:noFill/>
            <a:ln w="9525">
              <a:noFill/>
              <a:miter lim="800000"/>
              <a:headEnd/>
              <a:tailEnd/>
            </a:ln>
          </p:spPr>
        </p:pic>
        <p:pic>
          <p:nvPicPr>
            <p:cNvPr id="83973" name="Picture 2" descr="Babies placed in circle forming the EU symbol"/>
            <p:cNvPicPr>
              <a:picLocks noChangeAspect="1" noChangeArrowheads="1"/>
            </p:cNvPicPr>
            <p:nvPr/>
          </p:nvPicPr>
          <p:blipFill>
            <a:blip r:embed="rId5"/>
            <a:srcRect/>
            <a:stretch>
              <a:fillRect/>
            </a:stretch>
          </p:blipFill>
          <p:spPr bwMode="auto">
            <a:xfrm>
              <a:off x="2025" y="3240"/>
              <a:ext cx="964" cy="84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500063" y="714375"/>
            <a:ext cx="8229600" cy="842963"/>
          </a:xfrm>
        </p:spPr>
        <p:txBody>
          <a:bodyPr/>
          <a:lstStyle/>
          <a:p>
            <a:r>
              <a:rPr lang="fr-BE" sz="3200" smtClean="0"/>
              <a:t>JWT views on the main opportunities</a:t>
            </a:r>
            <a:br>
              <a:rPr lang="fr-BE" sz="3200" smtClean="0"/>
            </a:br>
            <a:r>
              <a:rPr lang="fr-BE" sz="3200" smtClean="0"/>
              <a:t>the Web has to offer to the EU </a:t>
            </a:r>
            <a:br>
              <a:rPr lang="fr-BE" sz="3200" smtClean="0"/>
            </a:br>
            <a:endParaRPr lang="fr-BE" sz="3200" smtClean="0"/>
          </a:p>
        </p:txBody>
      </p:sp>
      <p:sp>
        <p:nvSpPr>
          <p:cNvPr id="3" name="Content Placeholder 2"/>
          <p:cNvSpPr>
            <a:spLocks noGrp="1"/>
          </p:cNvSpPr>
          <p:nvPr>
            <p:ph idx="1"/>
          </p:nvPr>
        </p:nvSpPr>
        <p:spPr>
          <a:xfrm>
            <a:off x="457200" y="1628775"/>
            <a:ext cx="8229600" cy="3960813"/>
          </a:xfrm>
        </p:spPr>
        <p:txBody>
          <a:bodyPr>
            <a:normAutofit/>
          </a:bodyPr>
          <a:lstStyle/>
          <a:p>
            <a:pPr lvl="1">
              <a:lnSpc>
                <a:spcPct val="80000"/>
              </a:lnSpc>
            </a:pPr>
            <a:r>
              <a:rPr lang="en-GB" sz="2000" smtClean="0"/>
              <a:t>Develop RSS-flows to provide timely information to the users</a:t>
            </a:r>
          </a:p>
          <a:p>
            <a:pPr lvl="2">
              <a:lnSpc>
                <a:spcPct val="80000"/>
              </a:lnSpc>
            </a:pPr>
            <a:r>
              <a:rPr lang="nl-BE" sz="1700" smtClean="0"/>
              <a:t>Transform static content into information flows to which the user can subscribe.</a:t>
            </a:r>
            <a:endParaRPr lang="fr-BE" sz="1700" smtClean="0"/>
          </a:p>
          <a:p>
            <a:pPr lvl="1">
              <a:lnSpc>
                <a:spcPct val="80000"/>
              </a:lnSpc>
            </a:pPr>
            <a:r>
              <a:rPr lang="en-GB" sz="2000" smtClean="0"/>
              <a:t>User-Centric Webpages:</a:t>
            </a:r>
          </a:p>
          <a:p>
            <a:pPr lvl="2">
              <a:lnSpc>
                <a:spcPct val="80000"/>
              </a:lnSpc>
            </a:pPr>
            <a:r>
              <a:rPr lang="nl-BE" sz="1700" smtClean="0"/>
              <a:t>Use Ajax technologies to allow each user to create a personalised view on the information pages, to use content widgets and content syndication. Let the user be in charge of what he sees and when he sees it.</a:t>
            </a:r>
            <a:endParaRPr lang="fr-BE" sz="1700" smtClean="0"/>
          </a:p>
          <a:p>
            <a:pPr lvl="1">
              <a:lnSpc>
                <a:spcPct val="80000"/>
              </a:lnSpc>
            </a:pPr>
            <a:r>
              <a:rPr lang="en-GB" sz="2000" smtClean="0"/>
              <a:t>Leverage Social Media to increase share of voice:</a:t>
            </a:r>
          </a:p>
          <a:p>
            <a:pPr lvl="2">
              <a:lnSpc>
                <a:spcPct val="80000"/>
              </a:lnSpc>
            </a:pPr>
            <a:r>
              <a:rPr lang="nl-BE" sz="1700" smtClean="0"/>
              <a:t>Some subjects can be used to create Facebook applications, fan pages, Delicious bookmark libraries or LinkedIn groups. Moderated or non moderated forums can create a debate between the EU and its citizens.</a:t>
            </a:r>
            <a:endParaRPr lang="fr-BE" sz="1700" smtClean="0"/>
          </a:p>
          <a:p>
            <a:pPr lvl="1">
              <a:lnSpc>
                <a:spcPct val="80000"/>
              </a:lnSpc>
            </a:pPr>
            <a:r>
              <a:rPr lang="en-GB" sz="2000" smtClean="0"/>
              <a:t>Use Search engine advertising to bring new user to your pages:</a:t>
            </a:r>
          </a:p>
          <a:p>
            <a:pPr lvl="2">
              <a:lnSpc>
                <a:spcPct val="80000"/>
              </a:lnSpc>
            </a:pPr>
            <a:r>
              <a:rPr lang="en-GB" sz="1700" smtClean="0"/>
              <a:t>Search engine advertising, link exchange, Search Engine Optimisation are very cost effective ways to bring “niche” topics to the Internet user. They are keyword based so they can be targeted to very specific individuals.	</a:t>
            </a:r>
            <a:endParaRPr lang="fr-BE" sz="1700" smtClean="0"/>
          </a:p>
          <a:p>
            <a:pPr>
              <a:lnSpc>
                <a:spcPct val="80000"/>
              </a:lnSpc>
            </a:pPr>
            <a:endParaRPr lang="fr-BE" sz="2200" smtClean="0"/>
          </a:p>
        </p:txBody>
      </p:sp>
      <p:grpSp>
        <p:nvGrpSpPr>
          <p:cNvPr id="86020" name="Group 4"/>
          <p:cNvGrpSpPr>
            <a:grpSpLocks/>
          </p:cNvGrpSpPr>
          <p:nvPr/>
        </p:nvGrpSpPr>
        <p:grpSpPr bwMode="auto">
          <a:xfrm>
            <a:off x="468313" y="6092825"/>
            <a:ext cx="2386012" cy="665163"/>
            <a:chOff x="204" y="3755"/>
            <a:chExt cx="1503" cy="419"/>
          </a:xfrm>
        </p:grpSpPr>
        <p:pic>
          <p:nvPicPr>
            <p:cNvPr id="86021" name="Picture 5"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86022"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4"/>
          <p:cNvPicPr>
            <a:picLocks noChangeAspect="1" noChangeArrowheads="1"/>
          </p:cNvPicPr>
          <p:nvPr/>
        </p:nvPicPr>
        <p:blipFill>
          <a:blip r:embed="rId3"/>
          <a:srcRect/>
          <a:stretch>
            <a:fillRect/>
          </a:stretch>
        </p:blipFill>
        <p:spPr bwMode="auto">
          <a:xfrm>
            <a:off x="0" y="0"/>
            <a:ext cx="9144000" cy="686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p:cNvPicPr>
            <a:picLocks noChangeAspect="1"/>
          </p:cNvPicPr>
          <p:nvPr/>
        </p:nvPicPr>
        <p:blipFill>
          <a:blip r:embed="rId2"/>
          <a:srcRect/>
          <a:stretch>
            <a:fillRect/>
          </a:stretch>
        </p:blipFill>
        <p:spPr bwMode="auto">
          <a:xfrm>
            <a:off x="4567238" y="0"/>
            <a:ext cx="4576762" cy="6858000"/>
          </a:xfrm>
          <a:prstGeom prst="rect">
            <a:avLst/>
          </a:prstGeom>
          <a:noFill/>
          <a:ln w="9525">
            <a:noFill/>
            <a:miter lim="800000"/>
            <a:headEnd/>
            <a:tailEnd/>
          </a:ln>
        </p:spPr>
      </p:pic>
      <p:sp>
        <p:nvSpPr>
          <p:cNvPr id="3" name="Rectangle 2"/>
          <p:cNvSpPr txBox="1">
            <a:spLocks noChangeArrowheads="1"/>
          </p:cNvSpPr>
          <p:nvPr/>
        </p:nvSpPr>
        <p:spPr bwMode="auto">
          <a:xfrm>
            <a:off x="304800" y="1371600"/>
            <a:ext cx="3886200" cy="4525963"/>
          </a:xfrm>
          <a:prstGeom prst="rect">
            <a:avLst/>
          </a:prstGeom>
          <a:noFill/>
          <a:ln w="9525">
            <a:noFill/>
            <a:miter lim="800000"/>
            <a:headEnd/>
            <a:tailEnd/>
          </a:ln>
        </p:spPr>
        <p:txBody>
          <a:bodyPr/>
          <a:lstStyle/>
          <a:p>
            <a:pPr marL="342900" indent="-342900" algn="ctr" fontAlgn="auto">
              <a:spcBef>
                <a:spcPct val="20000"/>
              </a:spcBef>
              <a:spcAft>
                <a:spcPts val="0"/>
              </a:spcAft>
              <a:defRPr/>
            </a:pPr>
            <a:r>
              <a:rPr lang="fr-BE" sz="6600" kern="0" dirty="0">
                <a:solidFill>
                  <a:srgbClr val="7F7F7F"/>
                </a:solidFill>
                <a:latin typeface="+mn-lt"/>
                <a:ea typeface="ＭＳ Ｐゴシック" charset="-128"/>
                <a:cs typeface="ＭＳ Ｐゴシック" charset="-128"/>
              </a:rPr>
              <a:t>We believe in dialogue</a:t>
            </a:r>
          </a:p>
          <a:p>
            <a:pPr marL="342900" indent="-342900" fontAlgn="auto">
              <a:spcBef>
                <a:spcPct val="20000"/>
              </a:spcBef>
              <a:spcAft>
                <a:spcPts val="0"/>
              </a:spcAft>
              <a:buFontTx/>
              <a:buChar char="•"/>
              <a:defRPr/>
            </a:pPr>
            <a:endParaRPr lang="en-US" sz="2800" kern="0" dirty="0">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09600" y="3048000"/>
            <a:ext cx="8229600" cy="1143000"/>
          </a:xfrm>
        </p:spPr>
        <p:txBody>
          <a:bodyPr/>
          <a:lstStyle/>
          <a:p>
            <a:r>
              <a:rPr lang="fr-BE" sz="3200" smtClean="0"/>
              <a:t>How can we build a dialogue between</a:t>
            </a:r>
            <a:br>
              <a:rPr lang="fr-BE" sz="3200" smtClean="0"/>
            </a:br>
            <a:r>
              <a:rPr lang="fr-BE" sz="3200" smtClean="0"/>
              <a:t>the EU and its citizens?</a:t>
            </a:r>
            <a:br>
              <a:rPr lang="fr-BE" sz="3200" smtClean="0"/>
            </a:br>
            <a:endParaRPr lang="fr-BE" sz="3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1" name="Picture 2"/>
          <p:cNvPicPr>
            <a:picLocks noChangeAspect="1" noChangeArrowheads="1"/>
          </p:cNvPicPr>
          <p:nvPr/>
        </p:nvPicPr>
        <p:blipFill>
          <a:blip r:embed="rId2"/>
          <a:srcRect/>
          <a:stretch>
            <a:fillRect/>
          </a:stretch>
        </p:blipFill>
        <p:spPr bwMode="auto">
          <a:xfrm>
            <a:off x="609600" y="2286000"/>
            <a:ext cx="8023225" cy="326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3"/>
          <p:cNvSpPr>
            <a:spLocks noGrp="1"/>
          </p:cNvSpPr>
          <p:nvPr>
            <p:ph type="title"/>
          </p:nvPr>
        </p:nvSpPr>
        <p:spPr/>
        <p:txBody>
          <a:bodyPr/>
          <a:lstStyle/>
          <a:p>
            <a:r>
              <a:rPr lang="en-US" smtClean="0"/>
              <a:t>The Treaty of Maastricht</a:t>
            </a:r>
          </a:p>
        </p:txBody>
      </p:sp>
      <p:sp>
        <p:nvSpPr>
          <p:cNvPr id="5" name="Content Placeholder 4"/>
          <p:cNvSpPr>
            <a:spLocks noGrp="1"/>
          </p:cNvSpPr>
          <p:nvPr>
            <p:ph idx="1"/>
          </p:nvPr>
        </p:nvSpPr>
        <p:spPr/>
        <p:txBody>
          <a:bodyPr>
            <a:normAutofit/>
          </a:bodyPr>
          <a:lstStyle/>
          <a:p>
            <a:pPr>
              <a:lnSpc>
                <a:spcPct val="90000"/>
              </a:lnSpc>
            </a:pPr>
            <a:r>
              <a:rPr lang="en-US" smtClean="0"/>
              <a:t>The Treaty on European Union (Maastricht) entered into force on 1</a:t>
            </a:r>
            <a:r>
              <a:rPr lang="en-US" baseline="30000" smtClean="0"/>
              <a:t>st</a:t>
            </a:r>
            <a:r>
              <a:rPr lang="en-US" smtClean="0"/>
              <a:t> November 1993. </a:t>
            </a:r>
          </a:p>
          <a:p>
            <a:pPr>
              <a:lnSpc>
                <a:spcPct val="90000"/>
              </a:lnSpc>
            </a:pPr>
            <a:r>
              <a:rPr lang="en-US" smtClean="0"/>
              <a:t>It has got five key goals:</a:t>
            </a:r>
          </a:p>
          <a:p>
            <a:pPr lvl="1">
              <a:lnSpc>
                <a:spcPct val="90000"/>
              </a:lnSpc>
            </a:pPr>
            <a:r>
              <a:rPr lang="en-US" sz="2600" smtClean="0">
                <a:solidFill>
                  <a:srgbClr val="00B050"/>
                </a:solidFill>
              </a:rPr>
              <a:t>To strengthen the democratic legitimacy of the institutions</a:t>
            </a:r>
          </a:p>
          <a:p>
            <a:pPr lvl="1">
              <a:lnSpc>
                <a:spcPct val="90000"/>
              </a:lnSpc>
            </a:pPr>
            <a:r>
              <a:rPr lang="en-US" sz="2600" smtClean="0">
                <a:solidFill>
                  <a:srgbClr val="00B050"/>
                </a:solidFill>
              </a:rPr>
              <a:t>To improve their effectiveness</a:t>
            </a:r>
          </a:p>
          <a:p>
            <a:pPr lvl="1">
              <a:lnSpc>
                <a:spcPct val="90000"/>
              </a:lnSpc>
            </a:pPr>
            <a:r>
              <a:rPr lang="en-US" sz="2600" smtClean="0"/>
              <a:t>To establish an economic and monetary union</a:t>
            </a:r>
          </a:p>
          <a:p>
            <a:pPr lvl="1">
              <a:lnSpc>
                <a:spcPct val="90000"/>
              </a:lnSpc>
            </a:pPr>
            <a:r>
              <a:rPr lang="en-US" sz="2600" smtClean="0"/>
              <a:t>To develop the Community’s social dimension</a:t>
            </a:r>
          </a:p>
          <a:p>
            <a:pPr lvl="1">
              <a:lnSpc>
                <a:spcPct val="90000"/>
              </a:lnSpc>
            </a:pPr>
            <a:r>
              <a:rPr lang="en-US" sz="2600" smtClean="0"/>
              <a:t>To establish a common foreign and security policy.</a:t>
            </a:r>
          </a:p>
          <a:p>
            <a:pPr>
              <a:lnSpc>
                <a:spcPct val="90000"/>
              </a:lnSpc>
            </a:pPr>
            <a:endParaRPr lang="en-US" sz="2600" smtClean="0"/>
          </a:p>
        </p:txBody>
      </p:sp>
      <p:pic>
        <p:nvPicPr>
          <p:cNvPr id="43011" name="Picture 2" descr="Babies placed in circle forming the EU symbol"/>
          <p:cNvPicPr>
            <a:picLocks noChangeAspect="1" noChangeArrowheads="1"/>
          </p:cNvPicPr>
          <p:nvPr/>
        </p:nvPicPr>
        <p:blipFill>
          <a:blip r:embed="rId3"/>
          <a:srcRect/>
          <a:stretch>
            <a:fillRect/>
          </a:stretch>
        </p:blipFill>
        <p:spPr bwMode="auto">
          <a:xfrm>
            <a:off x="7643813" y="214313"/>
            <a:ext cx="1285875" cy="1123950"/>
          </a:xfrm>
          <a:prstGeom prst="rect">
            <a:avLst/>
          </a:prstGeom>
          <a:noFill/>
          <a:ln w="9525">
            <a:noFill/>
            <a:miter lim="800000"/>
            <a:headEnd/>
            <a:tailEnd/>
          </a:ln>
        </p:spPr>
      </p:pic>
      <p:grpSp>
        <p:nvGrpSpPr>
          <p:cNvPr id="43015" name="Group 7"/>
          <p:cNvGrpSpPr>
            <a:grpSpLocks/>
          </p:cNvGrpSpPr>
          <p:nvPr/>
        </p:nvGrpSpPr>
        <p:grpSpPr bwMode="auto">
          <a:xfrm>
            <a:off x="323850" y="5961063"/>
            <a:ext cx="2386013" cy="665162"/>
            <a:chOff x="204" y="3755"/>
            <a:chExt cx="1503" cy="419"/>
          </a:xfrm>
        </p:grpSpPr>
        <p:pic>
          <p:nvPicPr>
            <p:cNvPr id="43013" name="Picture 5"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43014"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endParaRPr lang="fr-FR" smtClean="0">
              <a:ea typeface="ＭＳ Ｐゴシック"/>
              <a:cs typeface="ＭＳ Ｐゴシック"/>
            </a:endParaRPr>
          </a:p>
        </p:txBody>
      </p:sp>
      <p:sp>
        <p:nvSpPr>
          <p:cNvPr id="93186" name="Content Placeholder 2"/>
          <p:cNvSpPr>
            <a:spLocks noGrp="1"/>
          </p:cNvSpPr>
          <p:nvPr>
            <p:ph idx="1"/>
          </p:nvPr>
        </p:nvSpPr>
        <p:spPr/>
        <p:txBody>
          <a:bodyPr/>
          <a:lstStyle/>
          <a:p>
            <a:endParaRPr lang="fr-FR" smtClean="0">
              <a:ea typeface="ＭＳ Ｐゴシック"/>
              <a:cs typeface="ＭＳ Ｐゴシック"/>
            </a:endParaRPr>
          </a:p>
        </p:txBody>
      </p:sp>
      <p:pic>
        <p:nvPicPr>
          <p:cNvPr id="93187" name="Picture 3"/>
          <p:cNvPicPr>
            <a:picLocks noChangeAspect="1"/>
          </p:cNvPicPr>
          <p:nvPr/>
        </p:nvPicPr>
        <p:blipFill>
          <a:blip r:embed="rId3"/>
          <a:srcRect/>
          <a:stretch>
            <a:fillRect/>
          </a:stretch>
        </p:blipFill>
        <p:spPr bwMode="auto">
          <a:xfrm>
            <a:off x="-381000" y="0"/>
            <a:ext cx="100726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endParaRPr lang="fr-FR" smtClean="0">
              <a:ea typeface="ＭＳ Ｐゴシック"/>
              <a:cs typeface="ＭＳ Ｐゴシック"/>
            </a:endParaRPr>
          </a:p>
        </p:txBody>
      </p:sp>
      <p:sp>
        <p:nvSpPr>
          <p:cNvPr id="95234" name="Content Placeholder 2"/>
          <p:cNvSpPr>
            <a:spLocks noGrp="1"/>
          </p:cNvSpPr>
          <p:nvPr>
            <p:ph idx="1"/>
          </p:nvPr>
        </p:nvSpPr>
        <p:spPr/>
        <p:txBody>
          <a:bodyPr/>
          <a:lstStyle/>
          <a:p>
            <a:endParaRPr lang="fr-FR" smtClean="0">
              <a:ea typeface="ＭＳ Ｐゴシック"/>
              <a:cs typeface="ＭＳ Ｐゴシック"/>
            </a:endParaRPr>
          </a:p>
        </p:txBody>
      </p:sp>
      <p:pic>
        <p:nvPicPr>
          <p:cNvPr id="95235" name="Picture 3"/>
          <p:cNvPicPr>
            <a:picLocks noChangeAspect="1"/>
          </p:cNvPicPr>
          <p:nvPr/>
        </p:nvPicPr>
        <p:blipFill>
          <a:blip r:embed="rId2"/>
          <a:srcRect/>
          <a:stretch>
            <a:fillRect/>
          </a:stretch>
        </p:blipFill>
        <p:spPr bwMode="auto">
          <a:xfrm>
            <a:off x="-381000" y="0"/>
            <a:ext cx="9959975" cy="678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3"/>
          <p:cNvSpPr>
            <a:spLocks noGrp="1"/>
          </p:cNvSpPr>
          <p:nvPr>
            <p:ph type="title"/>
          </p:nvPr>
        </p:nvSpPr>
        <p:spPr/>
        <p:txBody>
          <a:bodyPr/>
          <a:lstStyle/>
          <a:p>
            <a:r>
              <a:rPr lang="en-US" sz="3000" smtClean="0"/>
              <a:t>How to face your major challenge: </a:t>
            </a:r>
            <a:br>
              <a:rPr lang="en-US" sz="3000" smtClean="0"/>
            </a:br>
            <a:r>
              <a:rPr lang="en-US" sz="3000" smtClean="0"/>
              <a:t>Do more with less, while reducing</a:t>
            </a:r>
            <a:br>
              <a:rPr lang="en-US" sz="3000" smtClean="0"/>
            </a:br>
            <a:r>
              <a:rPr lang="en-US" sz="3000" smtClean="0"/>
              <a:t>your carbon footprint</a:t>
            </a:r>
            <a:r>
              <a:rPr lang="en-US" sz="2400" smtClean="0"/>
              <a:t> </a:t>
            </a:r>
          </a:p>
        </p:txBody>
      </p:sp>
      <p:sp>
        <p:nvSpPr>
          <p:cNvPr id="96258" name="Content Placeholder 4"/>
          <p:cNvSpPr>
            <a:spLocks noGrp="1"/>
          </p:cNvSpPr>
          <p:nvPr>
            <p:ph idx="1"/>
          </p:nvPr>
        </p:nvSpPr>
        <p:spPr>
          <a:xfrm>
            <a:off x="457200" y="1628775"/>
            <a:ext cx="8229600" cy="4032250"/>
          </a:xfrm>
        </p:spPr>
        <p:txBody>
          <a:bodyPr/>
          <a:lstStyle/>
          <a:p>
            <a:r>
              <a:rPr lang="fr-BE" smtClean="0"/>
              <a:t>Paper dissemination and copy reduction </a:t>
            </a:r>
          </a:p>
          <a:p>
            <a:r>
              <a:rPr lang="fr-BE" smtClean="0"/>
              <a:t>Reduction of the time needed to find the information</a:t>
            </a:r>
          </a:p>
          <a:p>
            <a:r>
              <a:rPr lang="fr-BE" smtClean="0"/>
              <a:t>Reduction of travel costs to the European libraries or archives</a:t>
            </a:r>
          </a:p>
          <a:p>
            <a:r>
              <a:rPr lang="fr-BE" smtClean="0"/>
              <a:t>Better information on the ecological goals of the EU Institutions.</a:t>
            </a: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fr-BE" i="1" smtClean="0">
              <a:solidFill>
                <a:srgbClr val="C00000"/>
              </a:solidFill>
            </a:endParaRPr>
          </a:p>
          <a:p>
            <a:endParaRPr lang="en-US" i="1" smtClean="0">
              <a:solidFill>
                <a:srgbClr val="C00000"/>
              </a:solidFill>
            </a:endParaRPr>
          </a:p>
          <a:p>
            <a:endParaRPr lang="en-US" smtClean="0"/>
          </a:p>
        </p:txBody>
      </p:sp>
      <p:pic>
        <p:nvPicPr>
          <p:cNvPr id="96259" name="Picture 5" descr="IRIS-label-DoMoreWithLess.png"/>
          <p:cNvPicPr>
            <a:picLocks noChangeAspect="1"/>
          </p:cNvPicPr>
          <p:nvPr/>
        </p:nvPicPr>
        <p:blipFill>
          <a:blip r:embed="rId3"/>
          <a:srcRect/>
          <a:stretch>
            <a:fillRect/>
          </a:stretch>
        </p:blipFill>
        <p:spPr bwMode="auto">
          <a:xfrm>
            <a:off x="250825" y="5661025"/>
            <a:ext cx="1554163" cy="1008063"/>
          </a:xfrm>
          <a:prstGeom prst="rect">
            <a:avLst/>
          </a:prstGeom>
          <a:noFill/>
          <a:ln w="9525">
            <a:noFill/>
            <a:miter lim="800000"/>
            <a:headEnd/>
            <a:tailEnd/>
          </a:ln>
        </p:spPr>
      </p:pic>
      <p:pic>
        <p:nvPicPr>
          <p:cNvPr id="96260" name="Picture 6" descr="IRIS-green-label.png"/>
          <p:cNvPicPr>
            <a:picLocks noChangeAspect="1"/>
          </p:cNvPicPr>
          <p:nvPr/>
        </p:nvPicPr>
        <p:blipFill>
          <a:blip r:embed="rId4"/>
          <a:srcRect/>
          <a:stretch>
            <a:fillRect/>
          </a:stretch>
        </p:blipFill>
        <p:spPr bwMode="auto">
          <a:xfrm>
            <a:off x="7235825" y="5661025"/>
            <a:ext cx="1652588" cy="1071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857250"/>
            <a:ext cx="8229600" cy="1143000"/>
          </a:xfrm>
        </p:spPr>
        <p:txBody>
          <a:bodyPr>
            <a:normAutofit/>
          </a:bodyPr>
          <a:lstStyle/>
          <a:p>
            <a:r>
              <a:rPr lang="en-US" sz="4000" smtClean="0"/>
              <a:t>Be the first to guess what is hidden under this bar-code and win an genuine IRISNotes !</a:t>
            </a:r>
            <a:endParaRPr lang="fr-BE" sz="4000" smtClean="0"/>
          </a:p>
        </p:txBody>
      </p:sp>
      <p:pic>
        <p:nvPicPr>
          <p:cNvPr id="98306" name="Picture 1" descr="image001"/>
          <p:cNvPicPr>
            <a:picLocks noGrp="1" noChangeAspect="1" noChangeArrowheads="1"/>
          </p:cNvPicPr>
          <p:nvPr>
            <p:ph idx="1"/>
          </p:nvPr>
        </p:nvPicPr>
        <p:blipFill>
          <a:blip r:embed="rId2"/>
          <a:srcRect/>
          <a:stretch>
            <a:fillRect/>
          </a:stretch>
        </p:blipFill>
        <p:spPr>
          <a:xfrm>
            <a:off x="3635375" y="2997200"/>
            <a:ext cx="2101850" cy="2103438"/>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IRISLink2010-PPT-cover2.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9330" name="Title 1"/>
          <p:cNvSpPr>
            <a:spLocks noGrp="1"/>
          </p:cNvSpPr>
          <p:nvPr>
            <p:ph type="ctrTitle"/>
          </p:nvPr>
        </p:nvSpPr>
        <p:spPr>
          <a:xfrm>
            <a:off x="4786313" y="2781300"/>
            <a:ext cx="3714750" cy="2016125"/>
          </a:xfrm>
        </p:spPr>
        <p:txBody>
          <a:bodyPr/>
          <a:lstStyle/>
          <a:p>
            <a:r>
              <a:rPr lang="en-US" sz="4000" smtClean="0"/>
              <a:t/>
            </a:r>
            <a:br>
              <a:rPr lang="en-US" sz="4000" smtClean="0"/>
            </a:br>
            <a:r>
              <a:rPr lang="en-US" sz="4200" smtClean="0"/>
              <a:t>Questions and Answers</a:t>
            </a:r>
            <a:r>
              <a:rPr lang="en-US" sz="4000" smtClean="0"/>
              <a:t> </a:t>
            </a:r>
          </a:p>
        </p:txBody>
      </p:sp>
      <p:pic>
        <p:nvPicPr>
          <p:cNvPr id="99331" name="Picture 1" descr="image001"/>
          <p:cNvPicPr>
            <a:picLocks noChangeAspect="1" noChangeArrowheads="1"/>
          </p:cNvPicPr>
          <p:nvPr/>
        </p:nvPicPr>
        <p:blipFill>
          <a:blip r:embed="rId3"/>
          <a:srcRect/>
          <a:stretch>
            <a:fillRect/>
          </a:stretch>
        </p:blipFill>
        <p:spPr bwMode="auto">
          <a:xfrm>
            <a:off x="1285875" y="3000375"/>
            <a:ext cx="2628900" cy="262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3"/>
          <p:cNvSpPr>
            <a:spLocks noGrp="1"/>
          </p:cNvSpPr>
          <p:nvPr>
            <p:ph type="title"/>
          </p:nvPr>
        </p:nvSpPr>
        <p:spPr/>
        <p:txBody>
          <a:bodyPr/>
          <a:lstStyle/>
          <a:p>
            <a:r>
              <a:rPr lang="en-US" smtClean="0"/>
              <a:t>The Treaty of Lisbon</a:t>
            </a:r>
          </a:p>
        </p:txBody>
      </p:sp>
      <p:sp>
        <p:nvSpPr>
          <p:cNvPr id="5" name="Content Placeholder 4"/>
          <p:cNvSpPr>
            <a:spLocks noGrp="1"/>
          </p:cNvSpPr>
          <p:nvPr>
            <p:ph idx="1"/>
          </p:nvPr>
        </p:nvSpPr>
        <p:spPr/>
        <p:txBody>
          <a:bodyPr>
            <a:normAutofit/>
          </a:bodyPr>
          <a:lstStyle/>
          <a:p>
            <a:pPr>
              <a:lnSpc>
                <a:spcPct val="90000"/>
              </a:lnSpc>
            </a:pPr>
            <a:r>
              <a:rPr lang="en-US" sz="3000" smtClean="0"/>
              <a:t>The Treaty of Lisbon entered into force on</a:t>
            </a:r>
            <a:br>
              <a:rPr lang="en-US" sz="3000" smtClean="0"/>
            </a:br>
            <a:r>
              <a:rPr lang="en-US" sz="3000" smtClean="0"/>
              <a:t>1</a:t>
            </a:r>
            <a:r>
              <a:rPr lang="en-US" sz="3000" baseline="30000" smtClean="0"/>
              <a:t>st</a:t>
            </a:r>
            <a:r>
              <a:rPr lang="en-US" sz="3000" smtClean="0"/>
              <a:t> December 2009. </a:t>
            </a:r>
          </a:p>
          <a:p>
            <a:pPr>
              <a:lnSpc>
                <a:spcPct val="90000"/>
              </a:lnSpc>
            </a:pPr>
            <a:r>
              <a:rPr lang="en-US" sz="3000" smtClean="0"/>
              <a:t>It provides the EU with modern Institutions and </a:t>
            </a:r>
            <a:r>
              <a:rPr lang="en-US" sz="3000" smtClean="0">
                <a:solidFill>
                  <a:srgbClr val="00B050"/>
                </a:solidFill>
              </a:rPr>
              <a:t>optimised working methods </a:t>
            </a:r>
            <a:r>
              <a:rPr lang="en-US" sz="3000" smtClean="0"/>
              <a:t>to tackle both efficiently and effectively the challenges of  today's world.</a:t>
            </a:r>
          </a:p>
          <a:p>
            <a:pPr>
              <a:lnSpc>
                <a:spcPct val="90000"/>
              </a:lnSpc>
            </a:pPr>
            <a:r>
              <a:rPr lang="en-US" sz="3000" smtClean="0"/>
              <a:t>It</a:t>
            </a:r>
            <a:r>
              <a:rPr lang="en-US" sz="3000" smtClean="0">
                <a:solidFill>
                  <a:srgbClr val="00B050"/>
                </a:solidFill>
              </a:rPr>
              <a:t> reinforces democracy </a:t>
            </a:r>
            <a:r>
              <a:rPr lang="en-US" sz="3000" smtClean="0"/>
              <a:t>in the EU and its capacity to promote the interests of the citizens.</a:t>
            </a:r>
          </a:p>
          <a:p>
            <a:pPr>
              <a:lnSpc>
                <a:spcPct val="90000"/>
              </a:lnSpc>
            </a:pPr>
            <a:r>
              <a:rPr lang="en-US" sz="3000" smtClean="0">
                <a:solidFill>
                  <a:schemeClr val="tx1"/>
                </a:solidFill>
              </a:rPr>
              <a:t>It aims at </a:t>
            </a:r>
            <a:r>
              <a:rPr lang="en-US" sz="3000" b="1" smtClean="0">
                <a:solidFill>
                  <a:srgbClr val="00B050"/>
                </a:solidFill>
              </a:rPr>
              <a:t>a more democratic and transparent Europe</a:t>
            </a:r>
            <a:r>
              <a:rPr lang="en-US" sz="3000" smtClean="0"/>
              <a:t>. </a:t>
            </a:r>
            <a:endParaRPr lang="fr-BE" sz="3000" smtClean="0"/>
          </a:p>
          <a:p>
            <a:pPr>
              <a:lnSpc>
                <a:spcPct val="90000"/>
              </a:lnSpc>
            </a:pPr>
            <a:endParaRPr lang="en-US" sz="3000" smtClean="0"/>
          </a:p>
        </p:txBody>
      </p:sp>
      <p:pic>
        <p:nvPicPr>
          <p:cNvPr id="45059" name="Picture 2" descr="Babies placed in circle forming the EU symbol"/>
          <p:cNvPicPr>
            <a:picLocks noChangeAspect="1" noChangeArrowheads="1"/>
          </p:cNvPicPr>
          <p:nvPr/>
        </p:nvPicPr>
        <p:blipFill>
          <a:blip r:embed="rId3"/>
          <a:srcRect/>
          <a:stretch>
            <a:fillRect/>
          </a:stretch>
        </p:blipFill>
        <p:spPr bwMode="auto">
          <a:xfrm>
            <a:off x="7143750" y="285750"/>
            <a:ext cx="1285875" cy="1123950"/>
          </a:xfrm>
          <a:prstGeom prst="rect">
            <a:avLst/>
          </a:prstGeom>
          <a:noFill/>
          <a:ln w="9525">
            <a:noFill/>
            <a:miter lim="800000"/>
            <a:headEnd/>
            <a:tailEnd/>
          </a:ln>
        </p:spPr>
      </p:pic>
      <p:grpSp>
        <p:nvGrpSpPr>
          <p:cNvPr id="45061" name="Group 5"/>
          <p:cNvGrpSpPr>
            <a:grpSpLocks/>
          </p:cNvGrpSpPr>
          <p:nvPr/>
        </p:nvGrpSpPr>
        <p:grpSpPr bwMode="auto">
          <a:xfrm>
            <a:off x="468313" y="6092825"/>
            <a:ext cx="2386012" cy="665163"/>
            <a:chOff x="204" y="3755"/>
            <a:chExt cx="1503" cy="419"/>
          </a:xfrm>
        </p:grpSpPr>
        <p:pic>
          <p:nvPicPr>
            <p:cNvPr id="45062" name="Picture 6"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45063"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smtClean="0"/>
              <a:t>Historical background of the European Websites</a:t>
            </a:r>
            <a:endParaRPr lang="fr-BE" sz="4000" smtClean="0"/>
          </a:p>
        </p:txBody>
      </p:sp>
      <p:sp>
        <p:nvSpPr>
          <p:cNvPr id="3" name="Content Placeholder 2"/>
          <p:cNvSpPr>
            <a:spLocks noGrp="1"/>
          </p:cNvSpPr>
          <p:nvPr>
            <p:ph idx="1"/>
          </p:nvPr>
        </p:nvSpPr>
        <p:spPr>
          <a:xfrm>
            <a:off x="684213" y="1600200"/>
            <a:ext cx="8002587" cy="2543175"/>
          </a:xfrm>
        </p:spPr>
        <p:txBody>
          <a:bodyPr>
            <a:normAutofit/>
          </a:bodyPr>
          <a:lstStyle/>
          <a:p>
            <a:pPr>
              <a:buFont typeface="Arial" charset="0"/>
              <a:buNone/>
            </a:pPr>
            <a:r>
              <a:rPr lang="fr-BE" sz="2600" smtClean="0"/>
              <a:t>European Institutions were among the first</a:t>
            </a:r>
          </a:p>
          <a:p>
            <a:pPr>
              <a:buFont typeface="Arial" charset="0"/>
              <a:buNone/>
            </a:pPr>
            <a:r>
              <a:rPr lang="fr-BE" sz="2600" smtClean="0"/>
              <a:t>International Organisations to have a Website.</a:t>
            </a:r>
          </a:p>
          <a:p>
            <a:pPr>
              <a:buFont typeface="Arial" charset="0"/>
              <a:buNone/>
            </a:pPr>
            <a:r>
              <a:rPr lang="fr-BE" sz="2600" smtClean="0"/>
              <a:t>Now accessible through the portal: </a:t>
            </a:r>
            <a:r>
              <a:rPr lang="fr-BE" sz="2600" smtClean="0">
                <a:hlinkClick r:id="rId3"/>
              </a:rPr>
              <a:t>ww.ec.europa.eu</a:t>
            </a:r>
            <a:r>
              <a:rPr lang="fr-BE" sz="2600" smtClean="0"/>
              <a:t>,</a:t>
            </a:r>
            <a:br>
              <a:rPr lang="fr-BE" sz="2600" smtClean="0"/>
            </a:br>
            <a:r>
              <a:rPr lang="fr-BE" sz="2600" smtClean="0"/>
              <a:t>the European Commission Website gives access to several other ones:</a:t>
            </a:r>
          </a:p>
          <a:p>
            <a:pPr lvl="1"/>
            <a:endParaRPr lang="en-US" sz="2600" smtClean="0"/>
          </a:p>
        </p:txBody>
      </p:sp>
      <p:graphicFrame>
        <p:nvGraphicFramePr>
          <p:cNvPr id="47117" name="Group 13"/>
          <p:cNvGraphicFramePr>
            <a:graphicFrameLocks noGrp="1"/>
          </p:cNvGraphicFramePr>
          <p:nvPr/>
        </p:nvGraphicFramePr>
        <p:xfrm>
          <a:off x="2916238" y="3789363"/>
          <a:ext cx="5929312" cy="2808287"/>
        </p:xfrm>
        <a:graphic>
          <a:graphicData uri="http://schemas.openxmlformats.org/drawingml/2006/table">
            <a:tbl>
              <a:tblPr/>
              <a:tblGrid>
                <a:gridCol w="3048000"/>
                <a:gridCol w="2881312"/>
              </a:tblGrid>
              <a:tr h="2808288">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Parliament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Council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Presidency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Commission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Court of Justice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Court of Auditors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Economic and Social Committee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Committee of the Regions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Investment Bank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Investment Fund </a:t>
                      </a:r>
                      <a:endParaRPr kumimoji="0" lang="fr-BE"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Central Bank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Ombudsman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European Data Protection Supervisor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Publications Office of the European Union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European Personnel Selection Office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European Administrative School </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Calibri" pitchFamily="34" charset="0"/>
                        </a:rPr>
                        <a:t>Agencies of the EU</a:t>
                      </a:r>
                      <a:endParaRPr kumimoji="0" lang="fr-BE"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bl>
          </a:graphicData>
        </a:graphic>
      </p:graphicFrame>
      <p:grpSp>
        <p:nvGrpSpPr>
          <p:cNvPr id="47118" name="Group 14"/>
          <p:cNvGrpSpPr>
            <a:grpSpLocks/>
          </p:cNvGrpSpPr>
          <p:nvPr/>
        </p:nvGrpSpPr>
        <p:grpSpPr bwMode="auto">
          <a:xfrm>
            <a:off x="468313" y="6092825"/>
            <a:ext cx="2386012" cy="665163"/>
            <a:chOff x="204" y="3755"/>
            <a:chExt cx="1503" cy="419"/>
          </a:xfrm>
        </p:grpSpPr>
        <p:pic>
          <p:nvPicPr>
            <p:cNvPr id="47119" name="Picture 15" descr="image002"/>
            <p:cNvPicPr>
              <a:picLocks noChangeAspect="1" noChangeArrowheads="1"/>
            </p:cNvPicPr>
            <p:nvPr/>
          </p:nvPicPr>
          <p:blipFill>
            <a:blip r:embed="rId4"/>
            <a:srcRect/>
            <a:stretch>
              <a:fillRect/>
            </a:stretch>
          </p:blipFill>
          <p:spPr bwMode="auto">
            <a:xfrm>
              <a:off x="204" y="3755"/>
              <a:ext cx="677" cy="391"/>
            </a:xfrm>
            <a:prstGeom prst="rect">
              <a:avLst/>
            </a:prstGeom>
            <a:noFill/>
            <a:ln w="9525">
              <a:noFill/>
              <a:miter lim="800000"/>
              <a:headEnd/>
              <a:tailEnd/>
            </a:ln>
          </p:spPr>
        </p:pic>
        <p:pic>
          <p:nvPicPr>
            <p:cNvPr id="47120" name="Picture 2" descr="http://www.pointgphone.com/wordpress/wp-content/uploads/2007/12/jwt.jpg"/>
            <p:cNvPicPr>
              <a:picLocks noChangeAspect="1" noChangeArrowheads="1"/>
            </p:cNvPicPr>
            <p:nvPr/>
          </p:nvPicPr>
          <p:blipFill>
            <a:blip r:embed="rId5"/>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mtClean="0"/>
              <a:t>The Europa Website: some history </a:t>
            </a:r>
          </a:p>
        </p:txBody>
      </p:sp>
      <p:sp>
        <p:nvSpPr>
          <p:cNvPr id="3" name="Content Placeholder 2"/>
          <p:cNvSpPr>
            <a:spLocks noGrp="1"/>
          </p:cNvSpPr>
          <p:nvPr>
            <p:ph idx="1"/>
          </p:nvPr>
        </p:nvSpPr>
        <p:spPr/>
        <p:txBody>
          <a:bodyPr>
            <a:normAutofit/>
          </a:bodyPr>
          <a:lstStyle/>
          <a:p>
            <a:pPr>
              <a:lnSpc>
                <a:spcPct val="80000"/>
              </a:lnSpc>
            </a:pPr>
            <a:r>
              <a:rPr lang="fr-BE" sz="2700" i="1" smtClean="0">
                <a:solidFill>
                  <a:srgbClr val="00B050"/>
                </a:solidFill>
              </a:rPr>
              <a:t>The </a:t>
            </a:r>
            <a:r>
              <a:rPr lang="en-US" sz="2700" i="1" smtClean="0">
                <a:solidFill>
                  <a:srgbClr val="00B050"/>
                </a:solidFill>
              </a:rPr>
              <a:t>EUROPA Website was launched in February 1995 at the G7 ministerial meeting … and quickly became the main reference point for information on the EU and on its activities and policies. </a:t>
            </a:r>
          </a:p>
          <a:p>
            <a:pPr>
              <a:lnSpc>
                <a:spcPct val="80000"/>
              </a:lnSpc>
            </a:pPr>
            <a:r>
              <a:rPr lang="en-US" sz="2700" i="1" smtClean="0">
                <a:solidFill>
                  <a:srgbClr val="00B050"/>
                </a:solidFill>
              </a:rPr>
              <a:t>In 2001, the Commission adopted the EUROPA II Communication, which gave the Internet a central </a:t>
            </a:r>
            <a:r>
              <a:rPr lang="fr-BE" sz="2700" i="1" smtClean="0">
                <a:solidFill>
                  <a:srgbClr val="00B050"/>
                </a:solidFill>
              </a:rPr>
              <a:t>place in communication activities, under the</a:t>
            </a:r>
            <a:br>
              <a:rPr lang="fr-BE" sz="2700" i="1" smtClean="0">
                <a:solidFill>
                  <a:srgbClr val="00B050"/>
                </a:solidFill>
              </a:rPr>
            </a:br>
            <a:r>
              <a:rPr lang="fr-BE" sz="2700" i="1" smtClean="0">
                <a:solidFill>
                  <a:srgbClr val="00B050"/>
                </a:solidFill>
              </a:rPr>
              <a:t>e-Commission programme.</a:t>
            </a:r>
          </a:p>
          <a:p>
            <a:pPr>
              <a:lnSpc>
                <a:spcPct val="80000"/>
              </a:lnSpc>
            </a:pPr>
            <a:endParaRPr lang="fr-BE" sz="2700" smtClean="0"/>
          </a:p>
          <a:p>
            <a:pPr>
              <a:lnSpc>
                <a:spcPct val="80000"/>
              </a:lnSpc>
            </a:pPr>
            <a:r>
              <a:rPr lang="fr-BE" sz="2400" i="1" smtClean="0"/>
              <a:t>Source : http://ec.europa.eu/dgs/communication/pdf/internet-strategy_en.pdf</a:t>
            </a:r>
          </a:p>
        </p:txBody>
      </p:sp>
      <p:grpSp>
        <p:nvGrpSpPr>
          <p:cNvPr id="49156" name="Group 4"/>
          <p:cNvGrpSpPr>
            <a:grpSpLocks/>
          </p:cNvGrpSpPr>
          <p:nvPr/>
        </p:nvGrpSpPr>
        <p:grpSpPr bwMode="auto">
          <a:xfrm>
            <a:off x="468313" y="6021388"/>
            <a:ext cx="2386012" cy="665162"/>
            <a:chOff x="204" y="3755"/>
            <a:chExt cx="1503" cy="419"/>
          </a:xfrm>
        </p:grpSpPr>
        <p:pic>
          <p:nvPicPr>
            <p:cNvPr id="49157" name="Picture 5"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49158"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r>
              <a:rPr lang="fr-BE" smtClean="0"/>
              <a:t>Objectives of the Europa Website</a:t>
            </a:r>
          </a:p>
        </p:txBody>
      </p:sp>
      <p:sp>
        <p:nvSpPr>
          <p:cNvPr id="3" name="Content Placeholder 2"/>
          <p:cNvSpPr>
            <a:spLocks noGrp="1"/>
          </p:cNvSpPr>
          <p:nvPr>
            <p:ph idx="1"/>
          </p:nvPr>
        </p:nvSpPr>
        <p:spPr/>
        <p:txBody>
          <a:bodyPr>
            <a:normAutofit/>
          </a:bodyPr>
          <a:lstStyle/>
          <a:p>
            <a:pPr>
              <a:lnSpc>
                <a:spcPct val="80000"/>
              </a:lnSpc>
            </a:pPr>
            <a:r>
              <a:rPr lang="en-US" sz="3000" smtClean="0"/>
              <a:t>To respond to the needs of people with a broad and/or professional interest in EU affairs</a:t>
            </a:r>
          </a:p>
          <a:p>
            <a:pPr>
              <a:lnSpc>
                <a:spcPct val="80000"/>
              </a:lnSpc>
            </a:pPr>
            <a:r>
              <a:rPr lang="en-US" sz="3000" smtClean="0"/>
              <a:t>To help people looking for a particular service, or for information on their rights or on EU </a:t>
            </a:r>
            <a:r>
              <a:rPr lang="fr-BE" sz="3000" smtClean="0"/>
              <a:t>policies</a:t>
            </a:r>
          </a:p>
          <a:p>
            <a:pPr>
              <a:lnSpc>
                <a:spcPct val="80000"/>
              </a:lnSpc>
            </a:pPr>
            <a:r>
              <a:rPr lang="en-US" sz="3000" smtClean="0"/>
              <a:t>To communicate the views of the Commission to the widest possible audience</a:t>
            </a:r>
          </a:p>
          <a:p>
            <a:pPr>
              <a:lnSpc>
                <a:spcPct val="80000"/>
              </a:lnSpc>
            </a:pPr>
            <a:r>
              <a:rPr lang="en-US" sz="3000" smtClean="0"/>
              <a:t>To allow people to express and exchange their views and opinions throughout Europe</a:t>
            </a:r>
          </a:p>
          <a:p>
            <a:pPr>
              <a:lnSpc>
                <a:spcPct val="80000"/>
              </a:lnSpc>
            </a:pPr>
            <a:r>
              <a:rPr lang="en-US" sz="3000" smtClean="0"/>
              <a:t>To help creating a sense of European community as a supplement to the national sphere.</a:t>
            </a:r>
            <a:endParaRPr lang="fr-BE" sz="3000" smtClean="0"/>
          </a:p>
        </p:txBody>
      </p:sp>
      <p:grpSp>
        <p:nvGrpSpPr>
          <p:cNvPr id="51204" name="Group 4"/>
          <p:cNvGrpSpPr>
            <a:grpSpLocks/>
          </p:cNvGrpSpPr>
          <p:nvPr/>
        </p:nvGrpSpPr>
        <p:grpSpPr bwMode="auto">
          <a:xfrm>
            <a:off x="395288" y="6021388"/>
            <a:ext cx="2386012" cy="665162"/>
            <a:chOff x="204" y="3755"/>
            <a:chExt cx="1503" cy="419"/>
          </a:xfrm>
        </p:grpSpPr>
        <p:pic>
          <p:nvPicPr>
            <p:cNvPr id="51205" name="Picture 5" descr="image002"/>
            <p:cNvPicPr>
              <a:picLocks noChangeAspect="1" noChangeArrowheads="1"/>
            </p:cNvPicPr>
            <p:nvPr/>
          </p:nvPicPr>
          <p:blipFill>
            <a:blip r:embed="rId3"/>
            <a:srcRect/>
            <a:stretch>
              <a:fillRect/>
            </a:stretch>
          </p:blipFill>
          <p:spPr bwMode="auto">
            <a:xfrm>
              <a:off x="204" y="3755"/>
              <a:ext cx="677" cy="391"/>
            </a:xfrm>
            <a:prstGeom prst="rect">
              <a:avLst/>
            </a:prstGeom>
            <a:noFill/>
            <a:ln w="9525">
              <a:noFill/>
              <a:miter lim="800000"/>
              <a:headEnd/>
              <a:tailEnd/>
            </a:ln>
          </p:spPr>
        </p:pic>
        <p:pic>
          <p:nvPicPr>
            <p:cNvPr id="51206" name="Picture 2" descr="http://www.pointgphone.com/wordpress/wp-content/uploads/2007/12/jwt.jpg"/>
            <p:cNvPicPr>
              <a:picLocks noChangeAspect="1" noChangeArrowheads="1"/>
            </p:cNvPicPr>
            <p:nvPr/>
          </p:nvPicPr>
          <p:blipFill>
            <a:blip r:embed="rId4"/>
            <a:srcRect/>
            <a:stretch>
              <a:fillRect/>
            </a:stretch>
          </p:blipFill>
          <p:spPr bwMode="auto">
            <a:xfrm>
              <a:off x="1020" y="3793"/>
              <a:ext cx="687" cy="381"/>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fr-BE" smtClean="0"/>
              <a:t>Structure of Europa Website</a:t>
            </a:r>
          </a:p>
        </p:txBody>
      </p:sp>
      <p:pic>
        <p:nvPicPr>
          <p:cNvPr id="53250" name="Picture 2"/>
          <p:cNvPicPr>
            <a:picLocks noChangeAspect="1" noChangeArrowheads="1"/>
          </p:cNvPicPr>
          <p:nvPr/>
        </p:nvPicPr>
        <p:blipFill>
          <a:blip r:embed="rId3"/>
          <a:srcRect/>
          <a:stretch>
            <a:fillRect/>
          </a:stretch>
        </p:blipFill>
        <p:spPr bwMode="auto">
          <a:xfrm>
            <a:off x="857250" y="1714500"/>
            <a:ext cx="7143750" cy="4938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sz="4000" smtClean="0"/>
              <a:t>Europa Website: one example of integrated policy information</a:t>
            </a:r>
          </a:p>
        </p:txBody>
      </p:sp>
      <p:pic>
        <p:nvPicPr>
          <p:cNvPr id="55298" name="Picture 2"/>
          <p:cNvPicPr>
            <a:picLocks noChangeAspect="1" noChangeArrowheads="1"/>
          </p:cNvPicPr>
          <p:nvPr/>
        </p:nvPicPr>
        <p:blipFill>
          <a:blip r:embed="rId3"/>
          <a:srcRect/>
          <a:stretch>
            <a:fillRect/>
          </a:stretch>
        </p:blipFill>
        <p:spPr bwMode="auto">
          <a:xfrm>
            <a:off x="1214438" y="1857375"/>
            <a:ext cx="7015162" cy="4302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856</TotalTime>
  <Words>1683</Words>
  <Application>Microsoft Office PowerPoint</Application>
  <PresentationFormat>On-screen Show (4:3)</PresentationFormat>
  <Paragraphs>218</Paragraphs>
  <Slides>34</Slides>
  <Notes>26</Notes>
  <HiddenSlides>0</HiddenSlides>
  <MMClips>0</MMClips>
  <ScaleCrop>false</ScaleCrop>
  <HeadingPairs>
    <vt:vector size="6" baseType="variant">
      <vt:variant>
        <vt:lpstr>Fonts Used</vt:lpstr>
      </vt:variant>
      <vt:variant>
        <vt:i4>3</vt:i4>
      </vt:variant>
      <vt:variant>
        <vt:lpstr>Design Template</vt:lpstr>
      </vt:variant>
      <vt:variant>
        <vt:i4>3</vt:i4>
      </vt:variant>
      <vt:variant>
        <vt:lpstr>Slide Titles</vt:lpstr>
      </vt:variant>
      <vt:variant>
        <vt:i4>34</vt:i4>
      </vt:variant>
    </vt:vector>
  </HeadingPairs>
  <TitlesOfParts>
    <vt:vector size="40" baseType="lpstr">
      <vt:lpstr>Calibri</vt:lpstr>
      <vt:lpstr>Arial</vt:lpstr>
      <vt:lpstr>ＭＳ Ｐゴシック</vt:lpstr>
      <vt:lpstr>Office Theme</vt:lpstr>
      <vt:lpstr>Custom Design</vt:lpstr>
      <vt:lpstr>1_Custom Design</vt:lpstr>
      <vt:lpstr>   The integration of ECM solutions in Websites for communication purpose towards the European Citizens   </vt:lpstr>
      <vt:lpstr>Agenda</vt:lpstr>
      <vt:lpstr>The Treaty of Maastricht</vt:lpstr>
      <vt:lpstr>The Treaty of Lisbon</vt:lpstr>
      <vt:lpstr>Historical background of the European Websites</vt:lpstr>
      <vt:lpstr>The Europa Website: some history </vt:lpstr>
      <vt:lpstr>Objectives of the Europa Website</vt:lpstr>
      <vt:lpstr>Structure of Europa Website</vt:lpstr>
      <vt:lpstr>Europa Website: one example of integrated policy information</vt:lpstr>
      <vt:lpstr>Other - event-driven - Websites </vt:lpstr>
      <vt:lpstr>« Theme oriented » Websites </vt:lpstr>
      <vt:lpstr>Current challenges  of the European Websites</vt:lpstr>
      <vt:lpstr>The Commission’s actions to improve Europa</vt:lpstr>
      <vt:lpstr>The Commission’s actions to improve the EUROPA Committee</vt:lpstr>
      <vt:lpstr>Future challenges of the European Websites</vt:lpstr>
      <vt:lpstr>And beyond the Europa Websites</vt:lpstr>
      <vt:lpstr>The I.R.I.S. views on the main challenges of Web Content Management: the Web evolution  </vt:lpstr>
      <vt:lpstr>The I.R.I.S. views on the main challenges of Web Content Management: Technical evolution  </vt:lpstr>
      <vt:lpstr>And the other Institutions ? </vt:lpstr>
      <vt:lpstr>The Websites within a global communication concept: main aspects to be taken into account  </vt:lpstr>
      <vt:lpstr>Information products </vt:lpstr>
      <vt:lpstr>Audio-visual services</vt:lpstr>
      <vt:lpstr>Communication campaigns</vt:lpstr>
      <vt:lpstr>Websites within a global communication concept: the I.R.I.S. / JWT partnership</vt:lpstr>
      <vt:lpstr>JWT views on the main opportunities the Web has to offer to the EU  </vt:lpstr>
      <vt:lpstr>Slide 26</vt:lpstr>
      <vt:lpstr>Slide 27</vt:lpstr>
      <vt:lpstr>How can we build a dialogue between the EU and its citizens? </vt:lpstr>
      <vt:lpstr>Slide 29</vt:lpstr>
      <vt:lpstr>Slide 30</vt:lpstr>
      <vt:lpstr>Slide 31</vt:lpstr>
      <vt:lpstr>How to face your major challenge:  Do more with less, while reducing your carbon footprint </vt:lpstr>
      <vt:lpstr>Be the first to guess what is hidden under this bar-code and win an genuine IRISNotes !</vt:lpstr>
      <vt:lpstr> Questions and Answers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crochign</dc:creator>
  <cp:lastModifiedBy>dboujo</cp:lastModifiedBy>
  <cp:revision>77</cp:revision>
  <dcterms:created xsi:type="dcterms:W3CDTF">2010-01-25T14:02:29Z</dcterms:created>
  <dcterms:modified xsi:type="dcterms:W3CDTF">2010-02-05T12:18:48Z</dcterms:modified>
</cp:coreProperties>
</file>